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Poppins"/>
      <p:regular r:id="rId24"/>
      <p:bold r:id="rId25"/>
      <p:italic r:id="rId26"/>
      <p:boldItalic r:id="rId27"/>
    </p:embeddedFont>
    <p:embeddedFont>
      <p:font typeface="Poppins Medium"/>
      <p:regular r:id="rId28"/>
      <p:bold r:id="rId29"/>
      <p:italic r:id="rId30"/>
      <p:boldItalic r:id="rId31"/>
    </p:embeddedFont>
    <p:embeddedFont>
      <p:font typeface="Poppins SemiBold"/>
      <p:regular r:id="rId32"/>
      <p:bold r:id="rId33"/>
      <p:italic r:id="rId34"/>
      <p:boldItalic r:id="rId35"/>
    </p:embeddedFont>
    <p:embeddedFont>
      <p:font typeface="Open Sans Medium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oppins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oppins-italic.fntdata"/><Relationship Id="rId25" Type="http://schemas.openxmlformats.org/officeDocument/2006/relationships/font" Target="fonts/Poppins-bold.fntdata"/><Relationship Id="rId28" Type="http://schemas.openxmlformats.org/officeDocument/2006/relationships/font" Target="fonts/PoppinsMedium-regular.fntdata"/><Relationship Id="rId27" Type="http://schemas.openxmlformats.org/officeDocument/2006/relationships/font" Target="fonts/Poppi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Medium-boldItalic.fntdata"/><Relationship Id="rId30" Type="http://schemas.openxmlformats.org/officeDocument/2006/relationships/font" Target="fonts/PoppinsMedium-italic.fntdata"/><Relationship Id="rId11" Type="http://schemas.openxmlformats.org/officeDocument/2006/relationships/slide" Target="slides/slide6.xml"/><Relationship Id="rId33" Type="http://schemas.openxmlformats.org/officeDocument/2006/relationships/font" Target="fonts/PoppinsSemiBold-bold.fntdata"/><Relationship Id="rId10" Type="http://schemas.openxmlformats.org/officeDocument/2006/relationships/slide" Target="slides/slide5.xml"/><Relationship Id="rId32" Type="http://schemas.openxmlformats.org/officeDocument/2006/relationships/font" Target="fonts/PoppinsSemiBold-regular.fntdata"/><Relationship Id="rId13" Type="http://schemas.openxmlformats.org/officeDocument/2006/relationships/slide" Target="slides/slide8.xml"/><Relationship Id="rId35" Type="http://schemas.openxmlformats.org/officeDocument/2006/relationships/font" Target="fonts/PoppinsSemiBold-boldItalic.fntdata"/><Relationship Id="rId12" Type="http://schemas.openxmlformats.org/officeDocument/2006/relationships/slide" Target="slides/slide7.xml"/><Relationship Id="rId34" Type="http://schemas.openxmlformats.org/officeDocument/2006/relationships/font" Target="fonts/PoppinsSemiBold-italic.fntdata"/><Relationship Id="rId15" Type="http://schemas.openxmlformats.org/officeDocument/2006/relationships/slide" Target="slides/slide10.xml"/><Relationship Id="rId37" Type="http://schemas.openxmlformats.org/officeDocument/2006/relationships/font" Target="fonts/OpenSansMedium-bold.fntdata"/><Relationship Id="rId14" Type="http://schemas.openxmlformats.org/officeDocument/2006/relationships/slide" Target="slides/slide9.xml"/><Relationship Id="rId36" Type="http://schemas.openxmlformats.org/officeDocument/2006/relationships/font" Target="fonts/OpenSansMedium-regular.fntdata"/><Relationship Id="rId17" Type="http://schemas.openxmlformats.org/officeDocument/2006/relationships/slide" Target="slides/slide12.xml"/><Relationship Id="rId39" Type="http://schemas.openxmlformats.org/officeDocument/2006/relationships/font" Target="fonts/OpenSansMedium-boldItalic.fntdata"/><Relationship Id="rId16" Type="http://schemas.openxmlformats.org/officeDocument/2006/relationships/slide" Target="slides/slide11.xml"/><Relationship Id="rId38" Type="http://schemas.openxmlformats.org/officeDocument/2006/relationships/font" Target="fonts/OpenSansMedium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f18f70c1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</a:t>
            </a:r>
            <a:endParaRPr/>
          </a:p>
        </p:txBody>
      </p:sp>
      <p:sp>
        <p:nvSpPr>
          <p:cNvPr id="58" name="Google Shape;58;g1f18f70c1a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20f6ca2e9c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Anne</a:t>
            </a:r>
            <a:endParaRPr/>
          </a:p>
        </p:txBody>
      </p:sp>
      <p:sp>
        <p:nvSpPr>
          <p:cNvPr id="557" name="Google Shape;557;g20f6ca2e9c3_0_1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0f6ca2e9c3_0_8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g20f6ca2e9c3_0_8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20f6ca2e9c3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g20f6ca2e9c3_0_1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20f6ca2e9c3_0_10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g20f6ca2e9c3_0_10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20f6ca2e9c3_0_1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</a:t>
            </a:r>
            <a:endParaRPr/>
          </a:p>
        </p:txBody>
      </p:sp>
      <p:sp>
        <p:nvSpPr>
          <p:cNvPr id="807" name="Google Shape;807;g20f6ca2e9c3_0_11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20f6ca2e9c3_0_1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</a:t>
            </a:r>
            <a:endParaRPr/>
          </a:p>
        </p:txBody>
      </p:sp>
      <p:sp>
        <p:nvSpPr>
          <p:cNvPr id="870" name="Google Shape;870;g20f6ca2e9c3_0_12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20f6ca2e9c3_0_9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g20f6ca2e9c3_0_9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20f6ca2e9c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g20f6ca2e9c3_0_7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g20f6ca2e9c3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</a:t>
            </a:r>
            <a:endParaRPr/>
          </a:p>
        </p:txBody>
      </p:sp>
      <p:sp>
        <p:nvSpPr>
          <p:cNvPr id="1039" name="Google Shape;1039;g20f6ca2e9c3_2_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f18f70c1a8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</a:t>
            </a:r>
            <a:endParaRPr/>
          </a:p>
        </p:txBody>
      </p:sp>
      <p:sp>
        <p:nvSpPr>
          <p:cNvPr id="66" name="Google Shape;66;g1f18f70c1a8_0_2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0f6ca2e9c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</a:t>
            </a:r>
            <a:endParaRPr/>
          </a:p>
        </p:txBody>
      </p:sp>
      <p:sp>
        <p:nvSpPr>
          <p:cNvPr id="121" name="Google Shape;121;g20f6ca2e9c3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0f6ca2e9c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</a:t>
            </a:r>
            <a:endParaRPr/>
          </a:p>
        </p:txBody>
      </p:sp>
      <p:sp>
        <p:nvSpPr>
          <p:cNvPr id="180" name="Google Shape;180;g20f6ca2e9c3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0f6ca2e9c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</a:t>
            </a:r>
            <a:endParaRPr/>
          </a:p>
        </p:txBody>
      </p:sp>
      <p:sp>
        <p:nvSpPr>
          <p:cNvPr id="249" name="Google Shape;249;g20f6ca2e9c3_0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0f6ca2e9c3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</a:t>
            </a:r>
            <a:endParaRPr/>
          </a:p>
        </p:txBody>
      </p:sp>
      <p:sp>
        <p:nvSpPr>
          <p:cNvPr id="314" name="Google Shape;314;g20f6ca2e9c3_0_2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0f6ca2e9c3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</a:t>
            </a:r>
            <a:endParaRPr/>
          </a:p>
        </p:txBody>
      </p:sp>
      <p:sp>
        <p:nvSpPr>
          <p:cNvPr id="368" name="Google Shape;368;g20f6ca2e9c3_0_10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0f6ca2e9c3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Anne</a:t>
            </a:r>
            <a:endParaRPr/>
          </a:p>
        </p:txBody>
      </p:sp>
      <p:sp>
        <p:nvSpPr>
          <p:cNvPr id="433" name="Google Shape;433;g20f6ca2e9c3_0_6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0f6ca2e9c3_0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Anne</a:t>
            </a:r>
            <a:endParaRPr/>
          </a:p>
        </p:txBody>
      </p:sp>
      <p:sp>
        <p:nvSpPr>
          <p:cNvPr id="495" name="Google Shape;495;g20f6ca2e9c3_0_7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647700" y="504825"/>
            <a:ext cx="3372000" cy="5153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2452034" y="870243"/>
            <a:ext cx="1057500" cy="1057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Blank">
  <p:cSld name="4_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>
            <p:ph idx="2" type="pic"/>
          </p:nvPr>
        </p:nvSpPr>
        <p:spPr>
          <a:xfrm>
            <a:off x="316830" y="4405395"/>
            <a:ext cx="600900" cy="600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10.xml"/><Relationship Id="rId4" Type="http://schemas.openxmlformats.org/officeDocument/2006/relationships/slide" Target="/ppt/slides/slide10.xml"/><Relationship Id="rId9" Type="http://schemas.openxmlformats.org/officeDocument/2006/relationships/image" Target="../media/image2.png"/><Relationship Id="rId5" Type="http://schemas.openxmlformats.org/officeDocument/2006/relationships/slide" Target="/ppt/slides/slide10.xml"/><Relationship Id="rId6" Type="http://schemas.openxmlformats.org/officeDocument/2006/relationships/slide" Target="/ppt/slides/slide10.xml"/><Relationship Id="rId7" Type="http://schemas.openxmlformats.org/officeDocument/2006/relationships/slide" Target="/ppt/slides/slide10.xml"/><Relationship Id="rId8" Type="http://schemas.openxmlformats.org/officeDocument/2006/relationships/slide" Target="/ppt/slides/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11.xml"/><Relationship Id="rId4" Type="http://schemas.openxmlformats.org/officeDocument/2006/relationships/slide" Target="/ppt/slides/slide11.xml"/><Relationship Id="rId9" Type="http://schemas.openxmlformats.org/officeDocument/2006/relationships/image" Target="../media/image2.png"/><Relationship Id="rId5" Type="http://schemas.openxmlformats.org/officeDocument/2006/relationships/slide" Target="/ppt/slides/slide11.xml"/><Relationship Id="rId6" Type="http://schemas.openxmlformats.org/officeDocument/2006/relationships/slide" Target="/ppt/slides/slide11.xml"/><Relationship Id="rId7" Type="http://schemas.openxmlformats.org/officeDocument/2006/relationships/slide" Target="/ppt/slides/slide11.xml"/><Relationship Id="rId8" Type="http://schemas.openxmlformats.org/officeDocument/2006/relationships/slide" Target="/ppt/slides/slide11.xml"/></Relationships>
</file>

<file path=ppt/slides/_rels/slide12.xml.rels><?xml version="1.0" encoding="UTF-8" standalone="yes"?><Relationships xmlns="http://schemas.openxmlformats.org/package/2006/relationships"><Relationship Id="rId10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slide" Target="/ppt/slides/slide12.xml"/><Relationship Id="rId4" Type="http://schemas.openxmlformats.org/officeDocument/2006/relationships/slide" Target="/ppt/slides/slide12.xml"/><Relationship Id="rId9" Type="http://schemas.openxmlformats.org/officeDocument/2006/relationships/image" Target="../media/image14.png"/><Relationship Id="rId5" Type="http://schemas.openxmlformats.org/officeDocument/2006/relationships/slide" Target="/ppt/slides/slide12.xml"/><Relationship Id="rId6" Type="http://schemas.openxmlformats.org/officeDocument/2006/relationships/slide" Target="/ppt/slides/slide12.xml"/><Relationship Id="rId7" Type="http://schemas.openxmlformats.org/officeDocument/2006/relationships/slide" Target="/ppt/slides/slide12.xml"/><Relationship Id="rId8" Type="http://schemas.openxmlformats.org/officeDocument/2006/relationships/slide" Target="/ppt/slides/slide12.xml"/></Relationships>
</file>

<file path=ppt/slides/_rels/slide13.xml.rels><?xml version="1.0" encoding="UTF-8" standalone="yes"?><Relationships xmlns="http://schemas.openxmlformats.org/package/2006/relationships"><Relationship Id="rId10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slide" Target="/ppt/slides/slide13.xml"/><Relationship Id="rId4" Type="http://schemas.openxmlformats.org/officeDocument/2006/relationships/slide" Target="/ppt/slides/slide13.xml"/><Relationship Id="rId9" Type="http://schemas.openxmlformats.org/officeDocument/2006/relationships/image" Target="../media/image2.png"/><Relationship Id="rId5" Type="http://schemas.openxmlformats.org/officeDocument/2006/relationships/slide" Target="/ppt/slides/slide13.xml"/><Relationship Id="rId6" Type="http://schemas.openxmlformats.org/officeDocument/2006/relationships/slide" Target="/ppt/slides/slide13.xml"/><Relationship Id="rId7" Type="http://schemas.openxmlformats.org/officeDocument/2006/relationships/slide" Target="/ppt/slides/slide13.xml"/><Relationship Id="rId8" Type="http://schemas.openxmlformats.org/officeDocument/2006/relationships/slide" Target="/ppt/slides/slide13.xml"/></Relationships>
</file>

<file path=ppt/slides/_rels/slide14.xml.rels><?xml version="1.0" encoding="UTF-8" standalone="yes"?><Relationships xmlns="http://schemas.openxmlformats.org/package/2006/relationships"><Relationship Id="rId10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slide" Target="/ppt/slides/slide14.xml"/><Relationship Id="rId4" Type="http://schemas.openxmlformats.org/officeDocument/2006/relationships/slide" Target="/ppt/slides/slide14.xml"/><Relationship Id="rId9" Type="http://schemas.openxmlformats.org/officeDocument/2006/relationships/image" Target="../media/image2.png"/><Relationship Id="rId5" Type="http://schemas.openxmlformats.org/officeDocument/2006/relationships/slide" Target="/ppt/slides/slide14.xml"/><Relationship Id="rId6" Type="http://schemas.openxmlformats.org/officeDocument/2006/relationships/slide" Target="/ppt/slides/slide14.xml"/><Relationship Id="rId7" Type="http://schemas.openxmlformats.org/officeDocument/2006/relationships/slide" Target="/ppt/slides/slide14.xml"/><Relationship Id="rId8" Type="http://schemas.openxmlformats.org/officeDocument/2006/relationships/slide" Target="/ppt/slides/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slide" Target="/ppt/slides/slide15.xml"/><Relationship Id="rId4" Type="http://schemas.openxmlformats.org/officeDocument/2006/relationships/slide" Target="/ppt/slides/slide15.xml"/><Relationship Id="rId9" Type="http://schemas.openxmlformats.org/officeDocument/2006/relationships/image" Target="../media/image2.png"/><Relationship Id="rId5" Type="http://schemas.openxmlformats.org/officeDocument/2006/relationships/slide" Target="/ppt/slides/slide15.xml"/><Relationship Id="rId6" Type="http://schemas.openxmlformats.org/officeDocument/2006/relationships/slide" Target="/ppt/slides/slide15.xml"/><Relationship Id="rId7" Type="http://schemas.openxmlformats.org/officeDocument/2006/relationships/slide" Target="/ppt/slides/slide15.xml"/><Relationship Id="rId8" Type="http://schemas.openxmlformats.org/officeDocument/2006/relationships/slide" Target="/ppt/slides/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image" Target="../media/image9.png"/><Relationship Id="rId10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slide" Target="/ppt/slides/slide17.xml"/><Relationship Id="rId4" Type="http://schemas.openxmlformats.org/officeDocument/2006/relationships/slide" Target="/ppt/slides/slide17.xml"/><Relationship Id="rId9" Type="http://schemas.openxmlformats.org/officeDocument/2006/relationships/image" Target="../media/image2.png"/><Relationship Id="rId5" Type="http://schemas.openxmlformats.org/officeDocument/2006/relationships/slide" Target="/ppt/slides/slide17.xml"/><Relationship Id="rId6" Type="http://schemas.openxmlformats.org/officeDocument/2006/relationships/slide" Target="/ppt/slides/slide17.xml"/><Relationship Id="rId7" Type="http://schemas.openxmlformats.org/officeDocument/2006/relationships/slide" Target="/ppt/slides/slide17.xml"/><Relationship Id="rId8" Type="http://schemas.openxmlformats.org/officeDocument/2006/relationships/slide" Target="/ppt/slides/slide17.xml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image" Target="../media/image2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Relationship Id="rId4" Type="http://schemas.openxmlformats.org/officeDocument/2006/relationships/slide" Target="/ppt/slides/slide18.xml"/><Relationship Id="rId9" Type="http://schemas.openxmlformats.org/officeDocument/2006/relationships/slide" Target="/ppt/slides/slide18.xml"/><Relationship Id="rId5" Type="http://schemas.openxmlformats.org/officeDocument/2006/relationships/slide" Target="/ppt/slides/slide18.xml"/><Relationship Id="rId6" Type="http://schemas.openxmlformats.org/officeDocument/2006/relationships/slide" Target="/ppt/slides/slide18.xml"/><Relationship Id="rId7" Type="http://schemas.openxmlformats.org/officeDocument/2006/relationships/slide" Target="/ppt/slides/slide18.xml"/><Relationship Id="rId8" Type="http://schemas.openxmlformats.org/officeDocument/2006/relationships/slide" Target="/ppt/slides/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Relationship Id="rId7" Type="http://schemas.openxmlformats.org/officeDocument/2006/relationships/image" Target="../media/image2.png"/><Relationship Id="rId8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4.xml"/><Relationship Id="rId10" Type="http://schemas.openxmlformats.org/officeDocument/2006/relationships/image" Target="../media/image6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slide" Target="/ppt/slides/slide4.xml"/><Relationship Id="rId9" Type="http://schemas.openxmlformats.org/officeDocument/2006/relationships/slide" Target="/ppt/slides/slide4.xml"/><Relationship Id="rId5" Type="http://schemas.openxmlformats.org/officeDocument/2006/relationships/slide" Target="/ppt/slides/slide4.xml"/><Relationship Id="rId6" Type="http://schemas.openxmlformats.org/officeDocument/2006/relationships/slide" Target="/ppt/slides/slide4.xml"/><Relationship Id="rId7" Type="http://schemas.openxmlformats.org/officeDocument/2006/relationships/slide" Target="/ppt/slides/slide4.xml"/><Relationship Id="rId8" Type="http://schemas.openxmlformats.org/officeDocument/2006/relationships/slide" Target="/ppt/slides/slide4.xml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2.png"/><Relationship Id="rId10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slide" Target="/ppt/slides/slide5.xml"/><Relationship Id="rId9" Type="http://schemas.openxmlformats.org/officeDocument/2006/relationships/slide" Target="/ppt/slides/slide5.xml"/><Relationship Id="rId5" Type="http://schemas.openxmlformats.org/officeDocument/2006/relationships/slide" Target="/ppt/slides/slide5.xml"/><Relationship Id="rId6" Type="http://schemas.openxmlformats.org/officeDocument/2006/relationships/slide" Target="/ppt/slides/slide5.xml"/><Relationship Id="rId7" Type="http://schemas.openxmlformats.org/officeDocument/2006/relationships/slide" Target="/ppt/slides/slide5.xml"/><Relationship Id="rId8" Type="http://schemas.openxmlformats.org/officeDocument/2006/relationships/slide" Target="/ppt/slides/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6.xml"/><Relationship Id="rId4" Type="http://schemas.openxmlformats.org/officeDocument/2006/relationships/slide" Target="/ppt/slides/slide6.xml"/><Relationship Id="rId5" Type="http://schemas.openxmlformats.org/officeDocument/2006/relationships/slide" Target="/ppt/slides/slide6.xml"/><Relationship Id="rId6" Type="http://schemas.openxmlformats.org/officeDocument/2006/relationships/slide" Target="/ppt/slides/slide6.xml"/><Relationship Id="rId7" Type="http://schemas.openxmlformats.org/officeDocument/2006/relationships/image" Target="../media/image5.png"/><Relationship Id="rId8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0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slide" Target="/ppt/slides/slide7.xml"/><Relationship Id="rId4" Type="http://schemas.openxmlformats.org/officeDocument/2006/relationships/slide" Target="/ppt/slides/slide7.xml"/><Relationship Id="rId9" Type="http://schemas.openxmlformats.org/officeDocument/2006/relationships/image" Target="../media/image8.png"/><Relationship Id="rId5" Type="http://schemas.openxmlformats.org/officeDocument/2006/relationships/slide" Target="/ppt/slides/slide7.xml"/><Relationship Id="rId6" Type="http://schemas.openxmlformats.org/officeDocument/2006/relationships/slide" Target="/ppt/slides/slide7.xml"/><Relationship Id="rId7" Type="http://schemas.openxmlformats.org/officeDocument/2006/relationships/slide" Target="/ppt/slides/slide7.xml"/><Relationship Id="rId8" Type="http://schemas.openxmlformats.org/officeDocument/2006/relationships/slide" Target="/ppt/slides/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9" Type="http://schemas.openxmlformats.org/officeDocument/2006/relationships/image" Target="../media/image2.png"/><Relationship Id="rId5" Type="http://schemas.openxmlformats.org/officeDocument/2006/relationships/slide" Target="/ppt/slides/slide8.xml"/><Relationship Id="rId6" Type="http://schemas.openxmlformats.org/officeDocument/2006/relationships/slide" Target="/ppt/slides/slide8.xml"/><Relationship Id="rId7" Type="http://schemas.openxmlformats.org/officeDocument/2006/relationships/slide" Target="/ppt/slides/slide8.xml"/><Relationship Id="rId8" Type="http://schemas.openxmlformats.org/officeDocument/2006/relationships/slide" Target="/ppt/slides/slide8.xml"/></Relationships>
</file>

<file path=ppt/slides/_rels/slide9.xml.rels><?xml version="1.0" encoding="UTF-8" standalone="yes"?><Relationships xmlns="http://schemas.openxmlformats.org/package/2006/relationships"><Relationship Id="rId10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9" Type="http://schemas.openxmlformats.org/officeDocument/2006/relationships/image" Target="../media/image2.png"/><Relationship Id="rId5" Type="http://schemas.openxmlformats.org/officeDocument/2006/relationships/slide" Target="/ppt/slides/slide9.xml"/><Relationship Id="rId6" Type="http://schemas.openxmlformats.org/officeDocument/2006/relationships/slide" Target="/ppt/slides/slide9.xml"/><Relationship Id="rId7" Type="http://schemas.openxmlformats.org/officeDocument/2006/relationships/slide" Target="/ppt/slides/slide9.xml"/><Relationship Id="rId8" Type="http://schemas.openxmlformats.org/officeDocument/2006/relationships/slide" Target="/ppt/slides/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2121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1791625"/>
            <a:ext cx="1143000" cy="113813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6"/>
          <p:cNvSpPr txBox="1"/>
          <p:nvPr/>
        </p:nvSpPr>
        <p:spPr>
          <a:xfrm>
            <a:off x="5795438" y="1760528"/>
            <a:ext cx="2230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500" u="none" cap="none" strike="noStrike">
                <a:solidFill>
                  <a:srgbClr val="1ED76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Spotify</a:t>
            </a:r>
            <a:endParaRPr sz="1100"/>
          </a:p>
        </p:txBody>
      </p:sp>
      <p:sp>
        <p:nvSpPr>
          <p:cNvPr id="62" name="Google Shape;62;p16"/>
          <p:cNvSpPr txBox="1"/>
          <p:nvPr/>
        </p:nvSpPr>
        <p:spPr>
          <a:xfrm>
            <a:off x="5795438" y="2522275"/>
            <a:ext cx="27786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Andrew Nguyen</a:t>
            </a:r>
            <a:endParaRPr sz="24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Anne Cuzeau</a:t>
            </a:r>
            <a:endParaRPr sz="24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Samuel Flusche</a:t>
            </a:r>
            <a:endParaRPr sz="24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descr="A person in a red shirt&#10;&#10;Description automatically generated with medium confidence" id="63" name="Google Shape;63;p16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19" l="0" r="0" t="19"/>
          <a:stretch/>
        </p:blipFill>
        <p:spPr>
          <a:xfrm>
            <a:off x="647700" y="504825"/>
            <a:ext cx="3371851" cy="5153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9" name="Google Shape;559;p25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560" name="Google Shape;560;p25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25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25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3" name="Google Shape;563;p25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564" name="Google Shape;564;p25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565" name="Google Shape;565;p25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6" name="Google Shape;566;p25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567" name="Google Shape;567;p25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568" name="Google Shape;568;p25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9" name="Google Shape;569;p25"/>
          <p:cNvSpPr/>
          <p:nvPr/>
        </p:nvSpPr>
        <p:spPr>
          <a:xfrm>
            <a:off x="1714550" y="0"/>
            <a:ext cx="7429500" cy="51435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25"/>
          <p:cNvSpPr txBox="1"/>
          <p:nvPr/>
        </p:nvSpPr>
        <p:spPr>
          <a:xfrm>
            <a:off x="1967025" y="281225"/>
            <a:ext cx="5682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improve our</a:t>
            </a: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model</a:t>
            </a:r>
            <a:endParaRPr sz="500"/>
          </a:p>
        </p:txBody>
      </p:sp>
      <p:sp>
        <p:nvSpPr>
          <p:cNvPr id="571" name="Google Shape;571;p25"/>
          <p:cNvSpPr txBox="1"/>
          <p:nvPr/>
        </p:nvSpPr>
        <p:spPr>
          <a:xfrm>
            <a:off x="1967025" y="903825"/>
            <a:ext cx="6477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Acousticness: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 first, looks like lower acousticness is better!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72" name="Google Shape;572;p25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25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25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25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6" name="Google Shape;576;p25"/>
          <p:cNvCxnSpPr/>
          <p:nvPr/>
        </p:nvCxnSpPr>
        <p:spPr>
          <a:xfrm>
            <a:off x="2020322" y="1304050"/>
            <a:ext cx="6860100" cy="69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77" name="Google Shape;577;p25"/>
          <p:cNvSpPr/>
          <p:nvPr/>
        </p:nvSpPr>
        <p:spPr>
          <a:xfrm>
            <a:off x="0" y="0"/>
            <a:ext cx="1826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p25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579" name="Google Shape;579;p25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25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81" name="Google Shape;581;p25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2" name="Google Shape;582;p25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83" name="Google Shape;583;p25">
            <a:hlinkClick action="ppaction://hlinksldjump" r:id="rId7"/>
          </p:cNvPr>
          <p:cNvSpPr/>
          <p:nvPr/>
        </p:nvSpPr>
        <p:spPr>
          <a:xfrm>
            <a:off x="301246" y="12838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25">
            <a:hlinkClick action="ppaction://hlinksldjump" r:id="rId8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85" name="Google Shape;585;p25"/>
          <p:cNvSpPr txBox="1"/>
          <p:nvPr/>
        </p:nvSpPr>
        <p:spPr>
          <a:xfrm>
            <a:off x="1888175" y="1588825"/>
            <a:ext cx="69135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Acousticness is actually trending down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However the </a:t>
            </a: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relationship between popularity and acousticness changes over time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older songs with low values are more likely to be popular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newer songs with higher values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are more likely to be popular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25"/>
          <p:cNvSpPr/>
          <p:nvPr/>
        </p:nvSpPr>
        <p:spPr>
          <a:xfrm>
            <a:off x="0" y="0"/>
            <a:ext cx="1826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87" name="Google Shape;587;p25"/>
          <p:cNvGrpSpPr/>
          <p:nvPr/>
        </p:nvGrpSpPr>
        <p:grpSpPr>
          <a:xfrm>
            <a:off x="100628" y="166249"/>
            <a:ext cx="270914" cy="52682"/>
            <a:chOff x="249382" y="221673"/>
            <a:chExt cx="234497" cy="45600"/>
          </a:xfrm>
        </p:grpSpPr>
        <p:sp>
          <p:nvSpPr>
            <p:cNvPr id="588" name="Google Shape;588;p25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25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25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1" name="Google Shape;591;p25">
            <a:hlinkClick/>
          </p:cNvPr>
          <p:cNvSpPr txBox="1"/>
          <p:nvPr/>
        </p:nvSpPr>
        <p:spPr>
          <a:xfrm>
            <a:off x="452567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592" name="Google Shape;592;p25">
            <a:hlinkClick/>
          </p:cNvPr>
          <p:cNvSpPr/>
          <p:nvPr/>
        </p:nvSpPr>
        <p:spPr>
          <a:xfrm>
            <a:off x="100634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p25">
            <a:hlinkClick/>
          </p:cNvPr>
          <p:cNvSpPr txBox="1"/>
          <p:nvPr/>
        </p:nvSpPr>
        <p:spPr>
          <a:xfrm>
            <a:off x="452580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594" name="Google Shape;594;p25">
            <a:hlinkClick/>
          </p:cNvPr>
          <p:cNvSpPr/>
          <p:nvPr/>
        </p:nvSpPr>
        <p:spPr>
          <a:xfrm>
            <a:off x="104684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25">
            <a:hlinkClick/>
          </p:cNvPr>
          <p:cNvSpPr txBox="1"/>
          <p:nvPr/>
        </p:nvSpPr>
        <p:spPr>
          <a:xfrm>
            <a:off x="452578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596" name="Google Shape;596;p25"/>
          <p:cNvGrpSpPr/>
          <p:nvPr/>
        </p:nvGrpSpPr>
        <p:grpSpPr>
          <a:xfrm>
            <a:off x="124066" y="1323388"/>
            <a:ext cx="133412" cy="154502"/>
            <a:chOff x="431322" y="1764517"/>
            <a:chExt cx="177883" cy="206002"/>
          </a:xfrm>
        </p:grpSpPr>
        <p:sp>
          <p:nvSpPr>
            <p:cNvPr id="597" name="Google Shape;597;p25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25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25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0" name="Google Shape;600;p25">
            <a:hlinkClick/>
          </p:cNvPr>
          <p:cNvSpPr txBox="1"/>
          <p:nvPr/>
        </p:nvSpPr>
        <p:spPr>
          <a:xfrm>
            <a:off x="452575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601" name="Google Shape;601;p25"/>
          <p:cNvGrpSpPr/>
          <p:nvPr/>
        </p:nvGrpSpPr>
        <p:grpSpPr>
          <a:xfrm>
            <a:off x="124067" y="1661080"/>
            <a:ext cx="152775" cy="152775"/>
            <a:chOff x="431322" y="2214773"/>
            <a:chExt cx="203700" cy="203700"/>
          </a:xfrm>
        </p:grpSpPr>
        <p:sp>
          <p:nvSpPr>
            <p:cNvPr id="602" name="Google Shape;602;p25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603" name="Google Shape;603;p25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04" name="Google Shape;604;p25"/>
          <p:cNvGrpSpPr/>
          <p:nvPr/>
        </p:nvGrpSpPr>
        <p:grpSpPr>
          <a:xfrm>
            <a:off x="124077" y="2034346"/>
            <a:ext cx="152769" cy="152769"/>
            <a:chOff x="431321" y="3254199"/>
            <a:chExt cx="265500" cy="265500"/>
          </a:xfrm>
        </p:grpSpPr>
        <p:sp>
          <p:nvSpPr>
            <p:cNvPr id="605" name="Google Shape;605;p25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606" name="Google Shape;606;p25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7" name="Google Shape;607;p25">
            <a:hlinkClick/>
          </p:cNvPr>
          <p:cNvSpPr txBox="1"/>
          <p:nvPr/>
        </p:nvSpPr>
        <p:spPr>
          <a:xfrm>
            <a:off x="452567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608" name="Google Shape;608;p25"/>
          <p:cNvCxnSpPr/>
          <p:nvPr/>
        </p:nvCxnSpPr>
        <p:spPr>
          <a:xfrm>
            <a:off x="129917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09" name="Google Shape;609;p25">
            <a:hlinkClick/>
          </p:cNvPr>
          <p:cNvSpPr txBox="1"/>
          <p:nvPr/>
        </p:nvSpPr>
        <p:spPr>
          <a:xfrm>
            <a:off x="443017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>
              <a:solidFill>
                <a:srgbClr val="1ED760"/>
              </a:solidFill>
            </a:endParaRPr>
          </a:p>
        </p:txBody>
      </p:sp>
      <p:sp>
        <p:nvSpPr>
          <p:cNvPr id="610" name="Google Shape;610;p25">
            <a:hlinkClick/>
          </p:cNvPr>
          <p:cNvSpPr/>
          <p:nvPr/>
        </p:nvSpPr>
        <p:spPr>
          <a:xfrm>
            <a:off x="142380" y="2582373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1" name="Google Shape;611;p25">
            <a:hlinkClick/>
          </p:cNvPr>
          <p:cNvSpPr txBox="1"/>
          <p:nvPr/>
        </p:nvSpPr>
        <p:spPr>
          <a:xfrm>
            <a:off x="452577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612" name="Google Shape;612;p25">
            <a:hlinkClick/>
          </p:cNvPr>
          <p:cNvSpPr/>
          <p:nvPr/>
        </p:nvSpPr>
        <p:spPr>
          <a:xfrm>
            <a:off x="143593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3" name="Google Shape;613;p25"/>
          <p:cNvGrpSpPr/>
          <p:nvPr/>
        </p:nvGrpSpPr>
        <p:grpSpPr>
          <a:xfrm>
            <a:off x="124067" y="4251880"/>
            <a:ext cx="152775" cy="152775"/>
            <a:chOff x="431322" y="2214773"/>
            <a:chExt cx="203700" cy="203700"/>
          </a:xfrm>
        </p:grpSpPr>
        <p:sp>
          <p:nvSpPr>
            <p:cNvPr id="614" name="Google Shape;614;p25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615" name="Google Shape;615;p25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16" name="Google Shape;616;p25">
            <a:hlinkClick/>
          </p:cNvPr>
          <p:cNvSpPr txBox="1"/>
          <p:nvPr/>
        </p:nvSpPr>
        <p:spPr>
          <a:xfrm>
            <a:off x="452575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1" name="Google Shape;621;p26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622" name="Google Shape;622;p26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26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26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5" name="Google Shape;625;p26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626" name="Google Shape;626;p26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627" name="Google Shape;627;p26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8" name="Google Shape;628;p26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629" name="Google Shape;629;p26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630" name="Google Shape;630;p26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1" name="Google Shape;631;p26"/>
          <p:cNvSpPr/>
          <p:nvPr/>
        </p:nvSpPr>
        <p:spPr>
          <a:xfrm>
            <a:off x="1714550" y="0"/>
            <a:ext cx="7429500" cy="51435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26"/>
          <p:cNvSpPr txBox="1"/>
          <p:nvPr/>
        </p:nvSpPr>
        <p:spPr>
          <a:xfrm>
            <a:off x="1967025" y="357425"/>
            <a:ext cx="5682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improve our model</a:t>
            </a:r>
            <a:endParaRPr sz="500"/>
          </a:p>
        </p:txBody>
      </p:sp>
      <p:sp>
        <p:nvSpPr>
          <p:cNvPr id="633" name="Google Shape;633;p26"/>
          <p:cNvSpPr txBox="1"/>
          <p:nvPr/>
        </p:nvSpPr>
        <p:spPr>
          <a:xfrm>
            <a:off x="1967025" y="903825"/>
            <a:ext cx="64776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Other factors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634" name="Google Shape;634;p26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5" name="Google Shape;635;p26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26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7" name="Google Shape;637;p26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38" name="Google Shape;638;p26"/>
          <p:cNvCxnSpPr/>
          <p:nvPr/>
        </p:nvCxnSpPr>
        <p:spPr>
          <a:xfrm>
            <a:off x="2020322" y="1304050"/>
            <a:ext cx="6860100" cy="69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39" name="Google Shape;639;p26"/>
          <p:cNvSpPr/>
          <p:nvPr/>
        </p:nvSpPr>
        <p:spPr>
          <a:xfrm>
            <a:off x="0" y="0"/>
            <a:ext cx="1826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26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641" name="Google Shape;641;p26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26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643" name="Google Shape;643;p26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44" name="Google Shape;644;p26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45" name="Google Shape;645;p26">
            <a:hlinkClick action="ppaction://hlinksldjump" r:id="rId7"/>
          </p:cNvPr>
          <p:cNvSpPr/>
          <p:nvPr/>
        </p:nvSpPr>
        <p:spPr>
          <a:xfrm>
            <a:off x="301246" y="12838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26">
            <a:hlinkClick action="ppaction://hlinksldjump" r:id="rId8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647" name="Google Shape;647;p26"/>
          <p:cNvSpPr txBox="1"/>
          <p:nvPr/>
        </p:nvSpPr>
        <p:spPr>
          <a:xfrm>
            <a:off x="1909775" y="1371000"/>
            <a:ext cx="6913500" cy="3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492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Energy and loudness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seemed like good candidates but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after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‘de-trending’: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popular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and unpopular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songs have the </a:t>
            </a: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same range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regardless of the year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Instrumentalness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trending down, but </a:t>
            </a: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lower is better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across years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Duration &amp; Danceability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popular and unpopular songs have the </a:t>
            </a: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same range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regardless of the year 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Look for relationships between factors: only loudness  and energy were correlated (0.78) 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26"/>
          <p:cNvSpPr/>
          <p:nvPr/>
        </p:nvSpPr>
        <p:spPr>
          <a:xfrm>
            <a:off x="0" y="0"/>
            <a:ext cx="1826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9" name="Google Shape;649;p26"/>
          <p:cNvGrpSpPr/>
          <p:nvPr/>
        </p:nvGrpSpPr>
        <p:grpSpPr>
          <a:xfrm>
            <a:off x="100628" y="166249"/>
            <a:ext cx="270914" cy="52682"/>
            <a:chOff x="249382" y="221673"/>
            <a:chExt cx="234497" cy="45600"/>
          </a:xfrm>
        </p:grpSpPr>
        <p:sp>
          <p:nvSpPr>
            <p:cNvPr id="650" name="Google Shape;650;p26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26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26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53" name="Google Shape;653;p26">
            <a:hlinkClick/>
          </p:cNvPr>
          <p:cNvSpPr txBox="1"/>
          <p:nvPr/>
        </p:nvSpPr>
        <p:spPr>
          <a:xfrm>
            <a:off x="452567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654" name="Google Shape;654;p26">
            <a:hlinkClick/>
          </p:cNvPr>
          <p:cNvSpPr/>
          <p:nvPr/>
        </p:nvSpPr>
        <p:spPr>
          <a:xfrm>
            <a:off x="100634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26">
            <a:hlinkClick/>
          </p:cNvPr>
          <p:cNvSpPr txBox="1"/>
          <p:nvPr/>
        </p:nvSpPr>
        <p:spPr>
          <a:xfrm>
            <a:off x="452580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656" name="Google Shape;656;p26">
            <a:hlinkClick/>
          </p:cNvPr>
          <p:cNvSpPr/>
          <p:nvPr/>
        </p:nvSpPr>
        <p:spPr>
          <a:xfrm>
            <a:off x="104684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7" name="Google Shape;657;p26">
            <a:hlinkClick/>
          </p:cNvPr>
          <p:cNvSpPr txBox="1"/>
          <p:nvPr/>
        </p:nvSpPr>
        <p:spPr>
          <a:xfrm>
            <a:off x="452578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658" name="Google Shape;658;p26"/>
          <p:cNvGrpSpPr/>
          <p:nvPr/>
        </p:nvGrpSpPr>
        <p:grpSpPr>
          <a:xfrm>
            <a:off x="124066" y="1323388"/>
            <a:ext cx="133412" cy="154502"/>
            <a:chOff x="431322" y="1764517"/>
            <a:chExt cx="177883" cy="206002"/>
          </a:xfrm>
        </p:grpSpPr>
        <p:sp>
          <p:nvSpPr>
            <p:cNvPr id="659" name="Google Shape;659;p26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26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26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2" name="Google Shape;662;p26">
            <a:hlinkClick/>
          </p:cNvPr>
          <p:cNvSpPr txBox="1"/>
          <p:nvPr/>
        </p:nvSpPr>
        <p:spPr>
          <a:xfrm>
            <a:off x="452575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663" name="Google Shape;663;p26"/>
          <p:cNvGrpSpPr/>
          <p:nvPr/>
        </p:nvGrpSpPr>
        <p:grpSpPr>
          <a:xfrm>
            <a:off x="124067" y="1661080"/>
            <a:ext cx="152775" cy="152775"/>
            <a:chOff x="431322" y="2214773"/>
            <a:chExt cx="203700" cy="203700"/>
          </a:xfrm>
        </p:grpSpPr>
        <p:sp>
          <p:nvSpPr>
            <p:cNvPr id="664" name="Google Shape;664;p26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665" name="Google Shape;665;p26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66" name="Google Shape;666;p26"/>
          <p:cNvGrpSpPr/>
          <p:nvPr/>
        </p:nvGrpSpPr>
        <p:grpSpPr>
          <a:xfrm>
            <a:off x="124077" y="2034346"/>
            <a:ext cx="152769" cy="152769"/>
            <a:chOff x="431321" y="3254199"/>
            <a:chExt cx="265500" cy="265500"/>
          </a:xfrm>
        </p:grpSpPr>
        <p:sp>
          <p:nvSpPr>
            <p:cNvPr id="667" name="Google Shape;667;p26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668" name="Google Shape;668;p26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9" name="Google Shape;669;p26">
            <a:hlinkClick/>
          </p:cNvPr>
          <p:cNvSpPr txBox="1"/>
          <p:nvPr/>
        </p:nvSpPr>
        <p:spPr>
          <a:xfrm>
            <a:off x="452567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670" name="Google Shape;670;p26"/>
          <p:cNvCxnSpPr/>
          <p:nvPr/>
        </p:nvCxnSpPr>
        <p:spPr>
          <a:xfrm>
            <a:off x="129917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71" name="Google Shape;671;p26">
            <a:hlinkClick/>
          </p:cNvPr>
          <p:cNvSpPr txBox="1"/>
          <p:nvPr/>
        </p:nvSpPr>
        <p:spPr>
          <a:xfrm>
            <a:off x="443017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>
              <a:solidFill>
                <a:srgbClr val="1ED760"/>
              </a:solidFill>
            </a:endParaRPr>
          </a:p>
        </p:txBody>
      </p:sp>
      <p:sp>
        <p:nvSpPr>
          <p:cNvPr id="672" name="Google Shape;672;p26">
            <a:hlinkClick/>
          </p:cNvPr>
          <p:cNvSpPr/>
          <p:nvPr/>
        </p:nvSpPr>
        <p:spPr>
          <a:xfrm>
            <a:off x="142380" y="2582373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3" name="Google Shape;673;p26">
            <a:hlinkClick/>
          </p:cNvPr>
          <p:cNvSpPr txBox="1"/>
          <p:nvPr/>
        </p:nvSpPr>
        <p:spPr>
          <a:xfrm>
            <a:off x="452577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674" name="Google Shape;674;p26">
            <a:hlinkClick/>
          </p:cNvPr>
          <p:cNvSpPr/>
          <p:nvPr/>
        </p:nvSpPr>
        <p:spPr>
          <a:xfrm>
            <a:off x="143593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75" name="Google Shape;675;p26"/>
          <p:cNvGrpSpPr/>
          <p:nvPr/>
        </p:nvGrpSpPr>
        <p:grpSpPr>
          <a:xfrm>
            <a:off x="124067" y="4251880"/>
            <a:ext cx="152775" cy="152775"/>
            <a:chOff x="431322" y="2214773"/>
            <a:chExt cx="203700" cy="203700"/>
          </a:xfrm>
        </p:grpSpPr>
        <p:sp>
          <p:nvSpPr>
            <p:cNvPr id="676" name="Google Shape;676;p26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677" name="Google Shape;677;p26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78" name="Google Shape;678;p26">
            <a:hlinkClick/>
          </p:cNvPr>
          <p:cNvSpPr txBox="1"/>
          <p:nvPr/>
        </p:nvSpPr>
        <p:spPr>
          <a:xfrm>
            <a:off x="452575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27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684" name="Google Shape;684;p27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7" name="Google Shape;687;p27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688" name="Google Shape;688;p27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689" name="Google Shape;689;p27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0" name="Google Shape;690;p27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691" name="Google Shape;691;p27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692" name="Google Shape;692;p27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3" name="Google Shape;693;p27"/>
          <p:cNvSpPr/>
          <p:nvPr/>
        </p:nvSpPr>
        <p:spPr>
          <a:xfrm>
            <a:off x="1714550" y="100"/>
            <a:ext cx="7429500" cy="51435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4" name="Google Shape;694;p27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p27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27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7" name="Google Shape;697;p27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98" name="Google Shape;698;p27"/>
          <p:cNvCxnSpPr/>
          <p:nvPr/>
        </p:nvCxnSpPr>
        <p:spPr>
          <a:xfrm>
            <a:off x="2020322" y="1277638"/>
            <a:ext cx="6860100" cy="69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99" name="Google Shape;699;p27"/>
          <p:cNvSpPr/>
          <p:nvPr/>
        </p:nvSpPr>
        <p:spPr>
          <a:xfrm>
            <a:off x="-196750" y="0"/>
            <a:ext cx="191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" name="Google Shape;700;p27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701" name="Google Shape;701;p27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" name="Google Shape;702;p27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703" name="Google Shape;703;p27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04" name="Google Shape;704;p27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05" name="Google Shape;705;p27">
            <a:hlinkClick action="ppaction://hlinksldjump" r:id="rId7"/>
          </p:cNvPr>
          <p:cNvSpPr/>
          <p:nvPr/>
        </p:nvSpPr>
        <p:spPr>
          <a:xfrm>
            <a:off x="301246" y="12838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6" name="Google Shape;706;p27">
            <a:hlinkClick action="ppaction://hlinksldjump" r:id="rId8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707" name="Google Shape;707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35100" y="1939350"/>
            <a:ext cx="3745325" cy="23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27"/>
          <p:cNvSpPr txBox="1"/>
          <p:nvPr/>
        </p:nvSpPr>
        <p:spPr>
          <a:xfrm>
            <a:off x="1967037" y="877413"/>
            <a:ext cx="6372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Calculated </a:t>
            </a: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coefficients,</a:t>
            </a: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year and balanced data</a:t>
            </a:r>
            <a:endParaRPr sz="1100"/>
          </a:p>
        </p:txBody>
      </p:sp>
      <p:sp>
        <p:nvSpPr>
          <p:cNvPr id="709" name="Google Shape;709;p27"/>
          <p:cNvSpPr/>
          <p:nvPr/>
        </p:nvSpPr>
        <p:spPr>
          <a:xfrm>
            <a:off x="-199425" y="0"/>
            <a:ext cx="2025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10" name="Google Shape;710;p27"/>
          <p:cNvGrpSpPr/>
          <p:nvPr/>
        </p:nvGrpSpPr>
        <p:grpSpPr>
          <a:xfrm>
            <a:off x="100628" y="166249"/>
            <a:ext cx="270914" cy="52682"/>
            <a:chOff x="249382" y="221673"/>
            <a:chExt cx="234497" cy="45600"/>
          </a:xfrm>
        </p:grpSpPr>
        <p:sp>
          <p:nvSpPr>
            <p:cNvPr id="711" name="Google Shape;711;p27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27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27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4" name="Google Shape;714;p27">
            <a:hlinkClick/>
          </p:cNvPr>
          <p:cNvSpPr txBox="1"/>
          <p:nvPr/>
        </p:nvSpPr>
        <p:spPr>
          <a:xfrm>
            <a:off x="452567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715" name="Google Shape;715;p27">
            <a:hlinkClick/>
          </p:cNvPr>
          <p:cNvSpPr/>
          <p:nvPr/>
        </p:nvSpPr>
        <p:spPr>
          <a:xfrm>
            <a:off x="100634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6" name="Google Shape;716;p27">
            <a:hlinkClick/>
          </p:cNvPr>
          <p:cNvSpPr txBox="1"/>
          <p:nvPr/>
        </p:nvSpPr>
        <p:spPr>
          <a:xfrm>
            <a:off x="452580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717" name="Google Shape;717;p27">
            <a:hlinkClick/>
          </p:cNvPr>
          <p:cNvSpPr/>
          <p:nvPr/>
        </p:nvSpPr>
        <p:spPr>
          <a:xfrm>
            <a:off x="104684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8" name="Google Shape;718;p27">
            <a:hlinkClick/>
          </p:cNvPr>
          <p:cNvSpPr txBox="1"/>
          <p:nvPr/>
        </p:nvSpPr>
        <p:spPr>
          <a:xfrm>
            <a:off x="452578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719" name="Google Shape;719;p27"/>
          <p:cNvGrpSpPr/>
          <p:nvPr/>
        </p:nvGrpSpPr>
        <p:grpSpPr>
          <a:xfrm>
            <a:off x="124066" y="1323388"/>
            <a:ext cx="133412" cy="154502"/>
            <a:chOff x="431322" y="1764517"/>
            <a:chExt cx="177883" cy="206002"/>
          </a:xfrm>
        </p:grpSpPr>
        <p:sp>
          <p:nvSpPr>
            <p:cNvPr id="720" name="Google Shape;720;p27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27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27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23" name="Google Shape;723;p27">
            <a:hlinkClick/>
          </p:cNvPr>
          <p:cNvSpPr txBox="1"/>
          <p:nvPr/>
        </p:nvSpPr>
        <p:spPr>
          <a:xfrm>
            <a:off x="452575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724" name="Google Shape;724;p27"/>
          <p:cNvGrpSpPr/>
          <p:nvPr/>
        </p:nvGrpSpPr>
        <p:grpSpPr>
          <a:xfrm>
            <a:off x="124067" y="1661080"/>
            <a:ext cx="152775" cy="152775"/>
            <a:chOff x="431322" y="2214773"/>
            <a:chExt cx="203700" cy="203700"/>
          </a:xfrm>
        </p:grpSpPr>
        <p:sp>
          <p:nvSpPr>
            <p:cNvPr id="725" name="Google Shape;725;p27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726" name="Google Shape;726;p27">
              <a:hlinkClick/>
            </p:cNvPr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27" name="Google Shape;727;p27"/>
          <p:cNvGrpSpPr/>
          <p:nvPr/>
        </p:nvGrpSpPr>
        <p:grpSpPr>
          <a:xfrm>
            <a:off x="124077" y="2034346"/>
            <a:ext cx="152769" cy="152769"/>
            <a:chOff x="431321" y="3254199"/>
            <a:chExt cx="265500" cy="265500"/>
          </a:xfrm>
        </p:grpSpPr>
        <p:sp>
          <p:nvSpPr>
            <p:cNvPr id="728" name="Google Shape;728;p27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729" name="Google Shape;729;p27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0" name="Google Shape;730;p27">
            <a:hlinkClick/>
          </p:cNvPr>
          <p:cNvSpPr txBox="1"/>
          <p:nvPr/>
        </p:nvSpPr>
        <p:spPr>
          <a:xfrm>
            <a:off x="452567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731" name="Google Shape;731;p27"/>
          <p:cNvCxnSpPr/>
          <p:nvPr/>
        </p:nvCxnSpPr>
        <p:spPr>
          <a:xfrm>
            <a:off x="129917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32" name="Google Shape;732;p27">
            <a:hlinkClick/>
          </p:cNvPr>
          <p:cNvSpPr txBox="1"/>
          <p:nvPr/>
        </p:nvSpPr>
        <p:spPr>
          <a:xfrm>
            <a:off x="443017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>
              <a:solidFill>
                <a:srgbClr val="1ED760"/>
              </a:solidFill>
            </a:endParaRPr>
          </a:p>
        </p:txBody>
      </p:sp>
      <p:sp>
        <p:nvSpPr>
          <p:cNvPr id="733" name="Google Shape;733;p27">
            <a:hlinkClick/>
          </p:cNvPr>
          <p:cNvSpPr/>
          <p:nvPr/>
        </p:nvSpPr>
        <p:spPr>
          <a:xfrm>
            <a:off x="153455" y="2609435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4" name="Google Shape;734;p27">
            <a:hlinkClick/>
          </p:cNvPr>
          <p:cNvSpPr txBox="1"/>
          <p:nvPr/>
        </p:nvSpPr>
        <p:spPr>
          <a:xfrm>
            <a:off x="452577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735" name="Google Shape;735;p27">
            <a:hlinkClick/>
          </p:cNvPr>
          <p:cNvSpPr/>
          <p:nvPr/>
        </p:nvSpPr>
        <p:spPr>
          <a:xfrm>
            <a:off x="143593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36" name="Google Shape;736;p27"/>
          <p:cNvGrpSpPr/>
          <p:nvPr/>
        </p:nvGrpSpPr>
        <p:grpSpPr>
          <a:xfrm>
            <a:off x="124067" y="4251880"/>
            <a:ext cx="152775" cy="152775"/>
            <a:chOff x="431322" y="2214773"/>
            <a:chExt cx="203700" cy="203700"/>
          </a:xfrm>
        </p:grpSpPr>
        <p:sp>
          <p:nvSpPr>
            <p:cNvPr id="737" name="Google Shape;737;p27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738" name="Google Shape;738;p27">
              <a:hlinkClick/>
            </p:cNvPr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39" name="Google Shape;739;p27">
            <a:hlinkClick/>
          </p:cNvPr>
          <p:cNvSpPr txBox="1"/>
          <p:nvPr/>
        </p:nvSpPr>
        <p:spPr>
          <a:xfrm>
            <a:off x="452575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  <p:sp>
        <p:nvSpPr>
          <p:cNvPr id="740" name="Google Shape;740;p27"/>
          <p:cNvSpPr txBox="1"/>
          <p:nvPr/>
        </p:nvSpPr>
        <p:spPr>
          <a:xfrm>
            <a:off x="1967025" y="357425"/>
            <a:ext cx="5682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Putting it all together</a:t>
            </a:r>
            <a:endParaRPr sz="500"/>
          </a:p>
        </p:txBody>
      </p:sp>
      <p:sp>
        <p:nvSpPr>
          <p:cNvPr id="741" name="Google Shape;741;p27"/>
          <p:cNvSpPr txBox="1"/>
          <p:nvPr/>
        </p:nvSpPr>
        <p:spPr>
          <a:xfrm>
            <a:off x="2038327" y="1643250"/>
            <a:ext cx="2769600" cy="29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Results: </a:t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alibri"/>
              <a:buChar char="-"/>
            </a:pPr>
            <a:r>
              <a:rPr lang="en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Still not predicting to 100</a:t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alibri"/>
              <a:buChar char="-"/>
            </a:pPr>
            <a:r>
              <a:rPr lang="en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Higher r^2: </a:t>
            </a:r>
            <a:r>
              <a:rPr lang="en" sz="17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slightly better fit </a:t>
            </a:r>
            <a:endParaRPr sz="17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700"/>
              <a:buFont typeface="Calibri"/>
              <a:buChar char="-"/>
            </a:pPr>
            <a:r>
              <a:rPr lang="en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MSE is still up (</a:t>
            </a:r>
            <a:r>
              <a:rPr lang="en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same</a:t>
            </a:r>
            <a:r>
              <a:rPr lang="en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mistakes) between 70 &amp; 80 and below 0.</a:t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6" name="Google Shape;746;p28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747" name="Google Shape;747;p28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0" name="Google Shape;750;p28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751" name="Google Shape;751;p28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752" name="Google Shape;752;p28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3" name="Google Shape;753;p28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754" name="Google Shape;754;p28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755" name="Google Shape;755;p28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6" name="Google Shape;756;p28"/>
          <p:cNvSpPr/>
          <p:nvPr/>
        </p:nvSpPr>
        <p:spPr>
          <a:xfrm>
            <a:off x="1714550" y="100"/>
            <a:ext cx="7429500" cy="51435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p28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Google Shape;758;p28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9" name="Google Shape;759;p28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0" name="Google Shape;760;p28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1" name="Google Shape;761;p28"/>
          <p:cNvCxnSpPr/>
          <p:nvPr/>
        </p:nvCxnSpPr>
        <p:spPr>
          <a:xfrm>
            <a:off x="2020322" y="1277638"/>
            <a:ext cx="6860100" cy="69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62" name="Google Shape;762;p28"/>
          <p:cNvSpPr/>
          <p:nvPr/>
        </p:nvSpPr>
        <p:spPr>
          <a:xfrm>
            <a:off x="-196750" y="0"/>
            <a:ext cx="191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3" name="Google Shape;763;p28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764" name="Google Shape;764;p28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5" name="Google Shape;765;p28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766" name="Google Shape;766;p28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7" name="Google Shape;767;p28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68" name="Google Shape;768;p28">
            <a:hlinkClick action="ppaction://hlinksldjump" r:id="rId7"/>
          </p:cNvPr>
          <p:cNvSpPr/>
          <p:nvPr/>
        </p:nvSpPr>
        <p:spPr>
          <a:xfrm>
            <a:off x="301246" y="12838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9" name="Google Shape;769;p28">
            <a:hlinkClick action="ppaction://hlinksldjump" r:id="rId8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770" name="Google Shape;770;p28"/>
          <p:cNvSpPr txBox="1"/>
          <p:nvPr/>
        </p:nvSpPr>
        <p:spPr>
          <a:xfrm>
            <a:off x="1967037" y="877413"/>
            <a:ext cx="6372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Narrower samples: popularity &gt;80, 79-50, 49-20, &lt;20</a:t>
            </a:r>
            <a:endParaRPr sz="1100"/>
          </a:p>
        </p:txBody>
      </p:sp>
      <p:sp>
        <p:nvSpPr>
          <p:cNvPr id="771" name="Google Shape;771;p28"/>
          <p:cNvSpPr/>
          <p:nvPr/>
        </p:nvSpPr>
        <p:spPr>
          <a:xfrm>
            <a:off x="-199425" y="0"/>
            <a:ext cx="2025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72" name="Google Shape;772;p28"/>
          <p:cNvGrpSpPr/>
          <p:nvPr/>
        </p:nvGrpSpPr>
        <p:grpSpPr>
          <a:xfrm>
            <a:off x="100628" y="166249"/>
            <a:ext cx="270914" cy="52682"/>
            <a:chOff x="249382" y="221673"/>
            <a:chExt cx="234497" cy="45600"/>
          </a:xfrm>
        </p:grpSpPr>
        <p:sp>
          <p:nvSpPr>
            <p:cNvPr id="773" name="Google Shape;773;p28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28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28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6" name="Google Shape;776;p28">
            <a:hlinkClick/>
          </p:cNvPr>
          <p:cNvSpPr txBox="1"/>
          <p:nvPr/>
        </p:nvSpPr>
        <p:spPr>
          <a:xfrm>
            <a:off x="452567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777" name="Google Shape;777;p28">
            <a:hlinkClick/>
          </p:cNvPr>
          <p:cNvSpPr/>
          <p:nvPr/>
        </p:nvSpPr>
        <p:spPr>
          <a:xfrm>
            <a:off x="100634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8" name="Google Shape;778;p28">
            <a:hlinkClick/>
          </p:cNvPr>
          <p:cNvSpPr txBox="1"/>
          <p:nvPr/>
        </p:nvSpPr>
        <p:spPr>
          <a:xfrm>
            <a:off x="452580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779" name="Google Shape;779;p28">
            <a:hlinkClick/>
          </p:cNvPr>
          <p:cNvSpPr/>
          <p:nvPr/>
        </p:nvSpPr>
        <p:spPr>
          <a:xfrm>
            <a:off x="104684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0" name="Google Shape;780;p28">
            <a:hlinkClick/>
          </p:cNvPr>
          <p:cNvSpPr txBox="1"/>
          <p:nvPr/>
        </p:nvSpPr>
        <p:spPr>
          <a:xfrm>
            <a:off x="452578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781" name="Google Shape;781;p28"/>
          <p:cNvGrpSpPr/>
          <p:nvPr/>
        </p:nvGrpSpPr>
        <p:grpSpPr>
          <a:xfrm>
            <a:off x="124066" y="1323388"/>
            <a:ext cx="133412" cy="154502"/>
            <a:chOff x="431322" y="1764517"/>
            <a:chExt cx="177883" cy="206002"/>
          </a:xfrm>
        </p:grpSpPr>
        <p:sp>
          <p:nvSpPr>
            <p:cNvPr id="782" name="Google Shape;782;p28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28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28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85" name="Google Shape;785;p28">
            <a:hlinkClick/>
          </p:cNvPr>
          <p:cNvSpPr txBox="1"/>
          <p:nvPr/>
        </p:nvSpPr>
        <p:spPr>
          <a:xfrm>
            <a:off x="452575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786" name="Google Shape;786;p28"/>
          <p:cNvGrpSpPr/>
          <p:nvPr/>
        </p:nvGrpSpPr>
        <p:grpSpPr>
          <a:xfrm>
            <a:off x="124067" y="1661080"/>
            <a:ext cx="152775" cy="152775"/>
            <a:chOff x="431322" y="2214773"/>
            <a:chExt cx="203700" cy="203700"/>
          </a:xfrm>
        </p:grpSpPr>
        <p:sp>
          <p:nvSpPr>
            <p:cNvPr id="787" name="Google Shape;787;p28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788" name="Google Shape;788;p28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89" name="Google Shape;789;p28"/>
          <p:cNvGrpSpPr/>
          <p:nvPr/>
        </p:nvGrpSpPr>
        <p:grpSpPr>
          <a:xfrm>
            <a:off x="124077" y="2034346"/>
            <a:ext cx="152769" cy="152769"/>
            <a:chOff x="431321" y="3254199"/>
            <a:chExt cx="265500" cy="265500"/>
          </a:xfrm>
        </p:grpSpPr>
        <p:sp>
          <p:nvSpPr>
            <p:cNvPr id="790" name="Google Shape;790;p28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791" name="Google Shape;791;p28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2" name="Google Shape;792;p28">
            <a:hlinkClick/>
          </p:cNvPr>
          <p:cNvSpPr txBox="1"/>
          <p:nvPr/>
        </p:nvSpPr>
        <p:spPr>
          <a:xfrm>
            <a:off x="452567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793" name="Google Shape;793;p28"/>
          <p:cNvCxnSpPr/>
          <p:nvPr/>
        </p:nvCxnSpPr>
        <p:spPr>
          <a:xfrm>
            <a:off x="129917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94" name="Google Shape;794;p28">
            <a:hlinkClick/>
          </p:cNvPr>
          <p:cNvSpPr txBox="1"/>
          <p:nvPr/>
        </p:nvSpPr>
        <p:spPr>
          <a:xfrm>
            <a:off x="443017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>
              <a:solidFill>
                <a:srgbClr val="1ED760"/>
              </a:solidFill>
            </a:endParaRPr>
          </a:p>
        </p:txBody>
      </p:sp>
      <p:sp>
        <p:nvSpPr>
          <p:cNvPr id="795" name="Google Shape;795;p28">
            <a:hlinkClick/>
          </p:cNvPr>
          <p:cNvSpPr/>
          <p:nvPr/>
        </p:nvSpPr>
        <p:spPr>
          <a:xfrm>
            <a:off x="153455" y="2609435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6" name="Google Shape;796;p28">
            <a:hlinkClick/>
          </p:cNvPr>
          <p:cNvSpPr txBox="1"/>
          <p:nvPr/>
        </p:nvSpPr>
        <p:spPr>
          <a:xfrm>
            <a:off x="452577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797" name="Google Shape;797;p28">
            <a:hlinkClick/>
          </p:cNvPr>
          <p:cNvSpPr/>
          <p:nvPr/>
        </p:nvSpPr>
        <p:spPr>
          <a:xfrm>
            <a:off x="143593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98" name="Google Shape;798;p28"/>
          <p:cNvGrpSpPr/>
          <p:nvPr/>
        </p:nvGrpSpPr>
        <p:grpSpPr>
          <a:xfrm>
            <a:off x="124067" y="4251880"/>
            <a:ext cx="152775" cy="152775"/>
            <a:chOff x="431322" y="2214773"/>
            <a:chExt cx="203700" cy="203700"/>
          </a:xfrm>
        </p:grpSpPr>
        <p:sp>
          <p:nvSpPr>
            <p:cNvPr id="799" name="Google Shape;799;p28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800" name="Google Shape;800;p28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01" name="Google Shape;801;p28">
            <a:hlinkClick/>
          </p:cNvPr>
          <p:cNvSpPr txBox="1"/>
          <p:nvPr/>
        </p:nvSpPr>
        <p:spPr>
          <a:xfrm>
            <a:off x="452575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  <p:sp>
        <p:nvSpPr>
          <p:cNvPr id="802" name="Google Shape;802;p28"/>
          <p:cNvSpPr txBox="1"/>
          <p:nvPr/>
        </p:nvSpPr>
        <p:spPr>
          <a:xfrm>
            <a:off x="1967025" y="357425"/>
            <a:ext cx="5682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Putting it all together</a:t>
            </a:r>
            <a:endParaRPr sz="500"/>
          </a:p>
        </p:txBody>
      </p:sp>
      <p:pic>
        <p:nvPicPr>
          <p:cNvPr id="803" name="Google Shape;803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209140" y="1858550"/>
            <a:ext cx="3671284" cy="2336799"/>
          </a:xfrm>
          <a:prstGeom prst="rect">
            <a:avLst/>
          </a:prstGeom>
          <a:noFill/>
          <a:ln>
            <a:noFill/>
          </a:ln>
        </p:spPr>
      </p:pic>
      <p:sp>
        <p:nvSpPr>
          <p:cNvPr id="804" name="Google Shape;804;p28"/>
          <p:cNvSpPr txBox="1"/>
          <p:nvPr/>
        </p:nvSpPr>
        <p:spPr>
          <a:xfrm>
            <a:off x="2038665" y="1436650"/>
            <a:ext cx="2958300" cy="31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Results: 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 expected: smaller training set 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Better r^2: </a:t>
            </a:r>
            <a:r>
              <a:rPr lang="en" sz="16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better fit, up by 9 points </a:t>
            </a:r>
            <a:endParaRPr sz="16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MSE is down: </a:t>
            </a:r>
            <a:r>
              <a:rPr lang="en" sz="16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fewer mistakes but smaller data set</a:t>
            </a:r>
            <a:endParaRPr sz="16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Still not predicting 100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oogle Shape;809;p29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810" name="Google Shape;810;p29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29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29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3" name="Google Shape;813;p29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814" name="Google Shape;814;p29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815" name="Google Shape;815;p29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6" name="Google Shape;816;p29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817" name="Google Shape;817;p29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818" name="Google Shape;818;p29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9" name="Google Shape;819;p29"/>
          <p:cNvSpPr/>
          <p:nvPr/>
        </p:nvSpPr>
        <p:spPr>
          <a:xfrm>
            <a:off x="1714550" y="100"/>
            <a:ext cx="7429500" cy="51435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0" name="Google Shape;820;p29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1" name="Google Shape;821;p29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2" name="Google Shape;822;p29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3" name="Google Shape;823;p29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24" name="Google Shape;824;p29"/>
          <p:cNvCxnSpPr/>
          <p:nvPr/>
        </p:nvCxnSpPr>
        <p:spPr>
          <a:xfrm>
            <a:off x="2020322" y="1277638"/>
            <a:ext cx="6860100" cy="69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25" name="Google Shape;825;p29"/>
          <p:cNvSpPr/>
          <p:nvPr/>
        </p:nvSpPr>
        <p:spPr>
          <a:xfrm>
            <a:off x="-196750" y="0"/>
            <a:ext cx="191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6" name="Google Shape;826;p29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827" name="Google Shape;827;p29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8" name="Google Shape;828;p29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829" name="Google Shape;829;p29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30" name="Google Shape;830;p29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31" name="Google Shape;831;p29">
            <a:hlinkClick action="ppaction://hlinksldjump" r:id="rId7"/>
          </p:cNvPr>
          <p:cNvSpPr/>
          <p:nvPr/>
        </p:nvSpPr>
        <p:spPr>
          <a:xfrm>
            <a:off x="301246" y="12838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p29">
            <a:hlinkClick action="ppaction://hlinksldjump" r:id="rId8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833" name="Google Shape;833;p29"/>
          <p:cNvSpPr txBox="1"/>
          <p:nvPr/>
        </p:nvSpPr>
        <p:spPr>
          <a:xfrm>
            <a:off x="1967037" y="877413"/>
            <a:ext cx="6372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best model</a:t>
            </a:r>
            <a:endParaRPr sz="1100"/>
          </a:p>
        </p:txBody>
      </p:sp>
      <p:sp>
        <p:nvSpPr>
          <p:cNvPr id="834" name="Google Shape;834;p29"/>
          <p:cNvSpPr/>
          <p:nvPr/>
        </p:nvSpPr>
        <p:spPr>
          <a:xfrm>
            <a:off x="-199425" y="0"/>
            <a:ext cx="2025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35" name="Google Shape;835;p29"/>
          <p:cNvGrpSpPr/>
          <p:nvPr/>
        </p:nvGrpSpPr>
        <p:grpSpPr>
          <a:xfrm>
            <a:off x="100628" y="166249"/>
            <a:ext cx="270914" cy="52682"/>
            <a:chOff x="249382" y="221673"/>
            <a:chExt cx="234497" cy="45600"/>
          </a:xfrm>
        </p:grpSpPr>
        <p:sp>
          <p:nvSpPr>
            <p:cNvPr id="836" name="Google Shape;836;p29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9" name="Google Shape;839;p29">
            <a:hlinkClick/>
          </p:cNvPr>
          <p:cNvSpPr txBox="1"/>
          <p:nvPr/>
        </p:nvSpPr>
        <p:spPr>
          <a:xfrm>
            <a:off x="452567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840" name="Google Shape;840;p29">
            <a:hlinkClick/>
          </p:cNvPr>
          <p:cNvSpPr/>
          <p:nvPr/>
        </p:nvSpPr>
        <p:spPr>
          <a:xfrm>
            <a:off x="100634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1" name="Google Shape;841;p29">
            <a:hlinkClick/>
          </p:cNvPr>
          <p:cNvSpPr txBox="1"/>
          <p:nvPr/>
        </p:nvSpPr>
        <p:spPr>
          <a:xfrm>
            <a:off x="452580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842" name="Google Shape;842;p29">
            <a:hlinkClick/>
          </p:cNvPr>
          <p:cNvSpPr/>
          <p:nvPr/>
        </p:nvSpPr>
        <p:spPr>
          <a:xfrm>
            <a:off x="104684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3" name="Google Shape;843;p29">
            <a:hlinkClick/>
          </p:cNvPr>
          <p:cNvSpPr txBox="1"/>
          <p:nvPr/>
        </p:nvSpPr>
        <p:spPr>
          <a:xfrm>
            <a:off x="452578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844" name="Google Shape;844;p29"/>
          <p:cNvGrpSpPr/>
          <p:nvPr/>
        </p:nvGrpSpPr>
        <p:grpSpPr>
          <a:xfrm>
            <a:off x="124066" y="1323388"/>
            <a:ext cx="133412" cy="154502"/>
            <a:chOff x="431322" y="1764517"/>
            <a:chExt cx="177883" cy="206002"/>
          </a:xfrm>
        </p:grpSpPr>
        <p:sp>
          <p:nvSpPr>
            <p:cNvPr id="845" name="Google Shape;845;p29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29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29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48" name="Google Shape;848;p29">
            <a:hlinkClick/>
          </p:cNvPr>
          <p:cNvSpPr txBox="1"/>
          <p:nvPr/>
        </p:nvSpPr>
        <p:spPr>
          <a:xfrm>
            <a:off x="452575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849" name="Google Shape;849;p29"/>
          <p:cNvGrpSpPr/>
          <p:nvPr/>
        </p:nvGrpSpPr>
        <p:grpSpPr>
          <a:xfrm>
            <a:off x="124067" y="1661080"/>
            <a:ext cx="152775" cy="152775"/>
            <a:chOff x="431322" y="2214773"/>
            <a:chExt cx="203700" cy="203700"/>
          </a:xfrm>
        </p:grpSpPr>
        <p:sp>
          <p:nvSpPr>
            <p:cNvPr id="850" name="Google Shape;850;p29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851" name="Google Shape;851;p29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52" name="Google Shape;852;p29"/>
          <p:cNvGrpSpPr/>
          <p:nvPr/>
        </p:nvGrpSpPr>
        <p:grpSpPr>
          <a:xfrm>
            <a:off x="124077" y="2034346"/>
            <a:ext cx="152769" cy="152769"/>
            <a:chOff x="431321" y="3254199"/>
            <a:chExt cx="265500" cy="265500"/>
          </a:xfrm>
        </p:grpSpPr>
        <p:sp>
          <p:nvSpPr>
            <p:cNvPr id="853" name="Google Shape;853;p29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854" name="Google Shape;854;p29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55" name="Google Shape;855;p29">
            <a:hlinkClick/>
          </p:cNvPr>
          <p:cNvSpPr txBox="1"/>
          <p:nvPr/>
        </p:nvSpPr>
        <p:spPr>
          <a:xfrm>
            <a:off x="452567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856" name="Google Shape;856;p29"/>
          <p:cNvCxnSpPr/>
          <p:nvPr/>
        </p:nvCxnSpPr>
        <p:spPr>
          <a:xfrm>
            <a:off x="129917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57" name="Google Shape;857;p29">
            <a:hlinkClick/>
          </p:cNvPr>
          <p:cNvSpPr txBox="1"/>
          <p:nvPr/>
        </p:nvSpPr>
        <p:spPr>
          <a:xfrm>
            <a:off x="443017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C1C1C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>
              <a:solidFill>
                <a:srgbClr val="C1C1C1"/>
              </a:solidFill>
            </a:endParaRPr>
          </a:p>
        </p:txBody>
      </p:sp>
      <p:sp>
        <p:nvSpPr>
          <p:cNvPr id="858" name="Google Shape;858;p29">
            <a:hlinkClick/>
          </p:cNvPr>
          <p:cNvSpPr/>
          <p:nvPr/>
        </p:nvSpPr>
        <p:spPr>
          <a:xfrm>
            <a:off x="153455" y="2609435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C1C1C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9" name="Google Shape;859;p29">
            <a:hlinkClick/>
          </p:cNvPr>
          <p:cNvSpPr txBox="1"/>
          <p:nvPr/>
        </p:nvSpPr>
        <p:spPr>
          <a:xfrm>
            <a:off x="452577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>
              <a:solidFill>
                <a:srgbClr val="1ED760"/>
              </a:solidFill>
            </a:endParaRPr>
          </a:p>
        </p:txBody>
      </p:sp>
      <p:sp>
        <p:nvSpPr>
          <p:cNvPr id="860" name="Google Shape;860;p29">
            <a:hlinkClick/>
          </p:cNvPr>
          <p:cNvSpPr/>
          <p:nvPr/>
        </p:nvSpPr>
        <p:spPr>
          <a:xfrm>
            <a:off x="143593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highlight>
                <a:srgbClr val="1ED76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1" name="Google Shape;861;p29"/>
          <p:cNvGrpSpPr/>
          <p:nvPr/>
        </p:nvGrpSpPr>
        <p:grpSpPr>
          <a:xfrm>
            <a:off x="124067" y="4251880"/>
            <a:ext cx="152775" cy="152775"/>
            <a:chOff x="431322" y="2214773"/>
            <a:chExt cx="203700" cy="203700"/>
          </a:xfrm>
        </p:grpSpPr>
        <p:sp>
          <p:nvSpPr>
            <p:cNvPr id="862" name="Google Shape;862;p29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863" name="Google Shape;863;p29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64" name="Google Shape;864;p29">
            <a:hlinkClick/>
          </p:cNvPr>
          <p:cNvSpPr txBox="1"/>
          <p:nvPr/>
        </p:nvSpPr>
        <p:spPr>
          <a:xfrm>
            <a:off x="452575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  <p:sp>
        <p:nvSpPr>
          <p:cNvPr id="865" name="Google Shape;865;p29"/>
          <p:cNvSpPr txBox="1"/>
          <p:nvPr/>
        </p:nvSpPr>
        <p:spPr>
          <a:xfrm>
            <a:off x="1967025" y="357425"/>
            <a:ext cx="5682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500"/>
          </a:p>
        </p:txBody>
      </p:sp>
      <p:sp>
        <p:nvSpPr>
          <p:cNvPr id="866" name="Google Shape;866;p29"/>
          <p:cNvSpPr txBox="1"/>
          <p:nvPr/>
        </p:nvSpPr>
        <p:spPr>
          <a:xfrm>
            <a:off x="1967025" y="1643250"/>
            <a:ext cx="3103200" cy="3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Why it is our best: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-"/>
            </a:pP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Lower MSE, highest r^2 </a:t>
            </a:r>
            <a:b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→ more </a:t>
            </a:r>
            <a:r>
              <a:rPr lang="en" sz="18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linear relationship</a:t>
            </a:r>
            <a:endParaRPr sz="18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-"/>
            </a:pPr>
            <a:r>
              <a:rPr lang="en" sz="18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Not as many mistakes</a:t>
            </a: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for high values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-"/>
            </a:pP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Still not predicting extreme (low and high) values </a:t>
            </a: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accurately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7" name="Google Shape;867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209140" y="1858550"/>
            <a:ext cx="3671284" cy="233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30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873" name="Google Shape;873;p30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6" name="Google Shape;876;p30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877" name="Google Shape;877;p30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878" name="Google Shape;878;p30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9" name="Google Shape;879;p30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880" name="Google Shape;880;p30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881" name="Google Shape;881;p30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2" name="Google Shape;882;p30"/>
          <p:cNvSpPr/>
          <p:nvPr/>
        </p:nvSpPr>
        <p:spPr>
          <a:xfrm>
            <a:off x="1714550" y="100"/>
            <a:ext cx="7429500" cy="51435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3" name="Google Shape;883;p30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4" name="Google Shape;884;p30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5" name="Google Shape;885;p30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6" name="Google Shape;886;p30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87" name="Google Shape;887;p30"/>
          <p:cNvCxnSpPr/>
          <p:nvPr/>
        </p:nvCxnSpPr>
        <p:spPr>
          <a:xfrm>
            <a:off x="2020322" y="1277638"/>
            <a:ext cx="6860100" cy="69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88" name="Google Shape;888;p30"/>
          <p:cNvSpPr/>
          <p:nvPr/>
        </p:nvSpPr>
        <p:spPr>
          <a:xfrm>
            <a:off x="-196750" y="0"/>
            <a:ext cx="191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9" name="Google Shape;889;p30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890" name="Google Shape;890;p30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1" name="Google Shape;891;p30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892" name="Google Shape;892;p30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93" name="Google Shape;893;p30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94" name="Google Shape;894;p30">
            <a:hlinkClick action="ppaction://hlinksldjump" r:id="rId7"/>
          </p:cNvPr>
          <p:cNvSpPr/>
          <p:nvPr/>
        </p:nvSpPr>
        <p:spPr>
          <a:xfrm>
            <a:off x="301246" y="12838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5" name="Google Shape;895;p30">
            <a:hlinkClick action="ppaction://hlinksldjump" r:id="rId8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896" name="Google Shape;896;p30"/>
          <p:cNvSpPr txBox="1"/>
          <p:nvPr/>
        </p:nvSpPr>
        <p:spPr>
          <a:xfrm>
            <a:off x="1967037" y="877413"/>
            <a:ext cx="6372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model’s most ‘costly’ mistakes</a:t>
            </a:r>
            <a:endParaRPr sz="1100"/>
          </a:p>
        </p:txBody>
      </p:sp>
      <p:sp>
        <p:nvSpPr>
          <p:cNvPr id="897" name="Google Shape;897;p30"/>
          <p:cNvSpPr/>
          <p:nvPr/>
        </p:nvSpPr>
        <p:spPr>
          <a:xfrm>
            <a:off x="-199425" y="0"/>
            <a:ext cx="2025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98" name="Google Shape;898;p30"/>
          <p:cNvGrpSpPr/>
          <p:nvPr/>
        </p:nvGrpSpPr>
        <p:grpSpPr>
          <a:xfrm>
            <a:off x="100628" y="166249"/>
            <a:ext cx="270914" cy="52682"/>
            <a:chOff x="249382" y="221673"/>
            <a:chExt cx="234497" cy="45600"/>
          </a:xfrm>
        </p:grpSpPr>
        <p:sp>
          <p:nvSpPr>
            <p:cNvPr id="899" name="Google Shape;899;p30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30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30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2" name="Google Shape;902;p30">
            <a:hlinkClick/>
          </p:cNvPr>
          <p:cNvSpPr txBox="1"/>
          <p:nvPr/>
        </p:nvSpPr>
        <p:spPr>
          <a:xfrm>
            <a:off x="452567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903" name="Google Shape;903;p30">
            <a:hlinkClick/>
          </p:cNvPr>
          <p:cNvSpPr/>
          <p:nvPr/>
        </p:nvSpPr>
        <p:spPr>
          <a:xfrm>
            <a:off x="100634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4" name="Google Shape;904;p30">
            <a:hlinkClick/>
          </p:cNvPr>
          <p:cNvSpPr txBox="1"/>
          <p:nvPr/>
        </p:nvSpPr>
        <p:spPr>
          <a:xfrm>
            <a:off x="452580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905" name="Google Shape;905;p30">
            <a:hlinkClick/>
          </p:cNvPr>
          <p:cNvSpPr/>
          <p:nvPr/>
        </p:nvSpPr>
        <p:spPr>
          <a:xfrm>
            <a:off x="104684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6" name="Google Shape;906;p30">
            <a:hlinkClick/>
          </p:cNvPr>
          <p:cNvSpPr txBox="1"/>
          <p:nvPr/>
        </p:nvSpPr>
        <p:spPr>
          <a:xfrm>
            <a:off x="452578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907" name="Google Shape;907;p30"/>
          <p:cNvGrpSpPr/>
          <p:nvPr/>
        </p:nvGrpSpPr>
        <p:grpSpPr>
          <a:xfrm>
            <a:off x="124066" y="1323388"/>
            <a:ext cx="133412" cy="154502"/>
            <a:chOff x="431322" y="1764517"/>
            <a:chExt cx="177883" cy="206002"/>
          </a:xfrm>
        </p:grpSpPr>
        <p:sp>
          <p:nvSpPr>
            <p:cNvPr id="908" name="Google Shape;908;p30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30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30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1" name="Google Shape;911;p30">
            <a:hlinkClick/>
          </p:cNvPr>
          <p:cNvSpPr txBox="1"/>
          <p:nvPr/>
        </p:nvSpPr>
        <p:spPr>
          <a:xfrm>
            <a:off x="452575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912" name="Google Shape;912;p30"/>
          <p:cNvGrpSpPr/>
          <p:nvPr/>
        </p:nvGrpSpPr>
        <p:grpSpPr>
          <a:xfrm>
            <a:off x="124067" y="1661080"/>
            <a:ext cx="152775" cy="152775"/>
            <a:chOff x="431322" y="2214773"/>
            <a:chExt cx="203700" cy="203700"/>
          </a:xfrm>
        </p:grpSpPr>
        <p:sp>
          <p:nvSpPr>
            <p:cNvPr id="913" name="Google Shape;913;p30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914" name="Google Shape;914;p30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15" name="Google Shape;915;p30"/>
          <p:cNvGrpSpPr/>
          <p:nvPr/>
        </p:nvGrpSpPr>
        <p:grpSpPr>
          <a:xfrm>
            <a:off x="124077" y="2034346"/>
            <a:ext cx="152769" cy="152769"/>
            <a:chOff x="431321" y="3254199"/>
            <a:chExt cx="265500" cy="265500"/>
          </a:xfrm>
        </p:grpSpPr>
        <p:sp>
          <p:nvSpPr>
            <p:cNvPr id="916" name="Google Shape;916;p30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917" name="Google Shape;917;p30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8" name="Google Shape;918;p30">
            <a:hlinkClick/>
          </p:cNvPr>
          <p:cNvSpPr txBox="1"/>
          <p:nvPr/>
        </p:nvSpPr>
        <p:spPr>
          <a:xfrm>
            <a:off x="452567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919" name="Google Shape;919;p30"/>
          <p:cNvCxnSpPr/>
          <p:nvPr/>
        </p:nvCxnSpPr>
        <p:spPr>
          <a:xfrm>
            <a:off x="129917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20" name="Google Shape;920;p30">
            <a:hlinkClick/>
          </p:cNvPr>
          <p:cNvSpPr txBox="1"/>
          <p:nvPr/>
        </p:nvSpPr>
        <p:spPr>
          <a:xfrm>
            <a:off x="443017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C1C1C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>
              <a:solidFill>
                <a:srgbClr val="C1C1C1"/>
              </a:solidFill>
            </a:endParaRPr>
          </a:p>
        </p:txBody>
      </p:sp>
      <p:sp>
        <p:nvSpPr>
          <p:cNvPr id="921" name="Google Shape;921;p30">
            <a:hlinkClick/>
          </p:cNvPr>
          <p:cNvSpPr/>
          <p:nvPr/>
        </p:nvSpPr>
        <p:spPr>
          <a:xfrm>
            <a:off x="153455" y="2609435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C1C1C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2" name="Google Shape;922;p30">
            <a:hlinkClick/>
          </p:cNvPr>
          <p:cNvSpPr txBox="1"/>
          <p:nvPr/>
        </p:nvSpPr>
        <p:spPr>
          <a:xfrm>
            <a:off x="452577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>
              <a:solidFill>
                <a:srgbClr val="1ED760"/>
              </a:solidFill>
            </a:endParaRPr>
          </a:p>
        </p:txBody>
      </p:sp>
      <p:sp>
        <p:nvSpPr>
          <p:cNvPr id="923" name="Google Shape;923;p30">
            <a:hlinkClick/>
          </p:cNvPr>
          <p:cNvSpPr/>
          <p:nvPr/>
        </p:nvSpPr>
        <p:spPr>
          <a:xfrm>
            <a:off x="143593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highlight>
                <a:srgbClr val="1ED76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24" name="Google Shape;924;p30"/>
          <p:cNvGrpSpPr/>
          <p:nvPr/>
        </p:nvGrpSpPr>
        <p:grpSpPr>
          <a:xfrm>
            <a:off x="124067" y="4251880"/>
            <a:ext cx="152775" cy="152775"/>
            <a:chOff x="431322" y="2214773"/>
            <a:chExt cx="203700" cy="203700"/>
          </a:xfrm>
        </p:grpSpPr>
        <p:sp>
          <p:nvSpPr>
            <p:cNvPr id="925" name="Google Shape;925;p30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926" name="Google Shape;926;p30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27" name="Google Shape;927;p30">
            <a:hlinkClick/>
          </p:cNvPr>
          <p:cNvSpPr txBox="1"/>
          <p:nvPr/>
        </p:nvSpPr>
        <p:spPr>
          <a:xfrm>
            <a:off x="452575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  <p:sp>
        <p:nvSpPr>
          <p:cNvPr id="928" name="Google Shape;928;p30"/>
          <p:cNvSpPr txBox="1"/>
          <p:nvPr/>
        </p:nvSpPr>
        <p:spPr>
          <a:xfrm>
            <a:off x="1967025" y="357425"/>
            <a:ext cx="5682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500"/>
          </a:p>
        </p:txBody>
      </p:sp>
      <p:sp>
        <p:nvSpPr>
          <p:cNvPr id="929" name="Google Shape;929;p30"/>
          <p:cNvSpPr txBox="1"/>
          <p:nvPr/>
        </p:nvSpPr>
        <p:spPr>
          <a:xfrm>
            <a:off x="2071000" y="1440775"/>
            <a:ext cx="6642000" cy="30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Methodology: Top 20 songs with the </a:t>
            </a:r>
            <a:r>
              <a:rPr lang="en" sz="18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largest difference between  predicted and </a:t>
            </a:r>
            <a:r>
              <a:rPr lang="en" sz="18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actual</a:t>
            </a:r>
            <a:r>
              <a:rPr lang="en" sz="18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 popularity</a:t>
            </a:r>
            <a:endParaRPr sz="18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→ Almost all songs were</a:t>
            </a:r>
            <a:r>
              <a:rPr lang="en" sz="18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 unpopular songs (0)</a:t>
            </a: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predicted to be between 65-80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EXCEPT for “White Christmas”</a:t>
            </a: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78 in popularity, 5 according to our model  </a:t>
            </a: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21212"/>
        </a:solidFill>
      </p:bgPr>
    </p:bg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31"/>
          <p:cNvSpPr txBox="1"/>
          <p:nvPr/>
        </p:nvSpPr>
        <p:spPr>
          <a:xfrm>
            <a:off x="2965070" y="1752858"/>
            <a:ext cx="32139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1ED76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Thank You</a:t>
            </a:r>
            <a:endParaRPr sz="1100"/>
          </a:p>
        </p:txBody>
      </p:sp>
      <p:sp>
        <p:nvSpPr>
          <p:cNvPr id="935" name="Google Shape;935;p31"/>
          <p:cNvSpPr/>
          <p:nvPr/>
        </p:nvSpPr>
        <p:spPr>
          <a:xfrm>
            <a:off x="0" y="4267463"/>
            <a:ext cx="9144000" cy="876667"/>
          </a:xfrm>
          <a:custGeom>
            <a:rect b="b" l="l" r="r" t="t"/>
            <a:pathLst>
              <a:path extrusionOk="0" h="1168889" w="12192000">
                <a:moveTo>
                  <a:pt x="0" y="0"/>
                </a:moveTo>
                <a:lnTo>
                  <a:pt x="12192000" y="0"/>
                </a:lnTo>
                <a:lnTo>
                  <a:pt x="12192000" y="1168890"/>
                </a:lnTo>
                <a:lnTo>
                  <a:pt x="0" y="11688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171717"/>
          </a:solidFill>
          <a:ln>
            <a:noFill/>
          </a:ln>
          <a:effectLst>
            <a:outerShdw blurRad="127000" rotWithShape="0" algn="tl" dir="2700000" dist="38100">
              <a:srgbClr val="000000">
                <a:alpha val="6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31"/>
          <p:cNvSpPr txBox="1"/>
          <p:nvPr/>
        </p:nvSpPr>
        <p:spPr>
          <a:xfrm>
            <a:off x="2693349" y="4819200"/>
            <a:ext cx="357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3A3A3"/>
                </a:solidFill>
                <a:latin typeface="Poppins"/>
                <a:ea typeface="Poppins"/>
                <a:cs typeface="Poppins"/>
                <a:sym typeface="Poppins"/>
              </a:rPr>
              <a:t>0:23</a:t>
            </a:r>
            <a:endParaRPr sz="1100"/>
          </a:p>
        </p:txBody>
      </p:sp>
      <p:sp>
        <p:nvSpPr>
          <p:cNvPr id="937" name="Google Shape;937;p31"/>
          <p:cNvSpPr txBox="1"/>
          <p:nvPr/>
        </p:nvSpPr>
        <p:spPr>
          <a:xfrm>
            <a:off x="6084201" y="4819200"/>
            <a:ext cx="4641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3A3A3"/>
                </a:solidFill>
                <a:latin typeface="Poppins"/>
                <a:ea typeface="Poppins"/>
                <a:cs typeface="Poppins"/>
                <a:sym typeface="Poppins"/>
              </a:rPr>
              <a:t>-3:25</a:t>
            </a:r>
            <a:endParaRPr sz="1100"/>
          </a:p>
        </p:txBody>
      </p:sp>
      <p:grpSp>
        <p:nvGrpSpPr>
          <p:cNvPr id="938" name="Google Shape;938;p31"/>
          <p:cNvGrpSpPr/>
          <p:nvPr/>
        </p:nvGrpSpPr>
        <p:grpSpPr>
          <a:xfrm>
            <a:off x="3051400" y="4924490"/>
            <a:ext cx="3005610" cy="5725"/>
            <a:chOff x="4300409" y="6565987"/>
            <a:chExt cx="4007480" cy="7634"/>
          </a:xfrm>
        </p:grpSpPr>
        <p:sp>
          <p:nvSpPr>
            <p:cNvPr id="939" name="Google Shape;939;p31"/>
            <p:cNvSpPr/>
            <p:nvPr/>
          </p:nvSpPr>
          <p:spPr>
            <a:xfrm>
              <a:off x="4300409" y="6565987"/>
              <a:ext cx="4007480" cy="7634"/>
            </a:xfrm>
            <a:custGeom>
              <a:rect b="b" l="l" r="r" t="t"/>
              <a:pathLst>
                <a:path extrusionOk="0" h="7634" w="4007480">
                  <a:moveTo>
                    <a:pt x="0" y="0"/>
                  </a:moveTo>
                  <a:lnTo>
                    <a:pt x="4007481" y="0"/>
                  </a:lnTo>
                </a:path>
              </a:pathLst>
            </a:custGeom>
            <a:noFill/>
            <a:ln cap="rnd" cmpd="sng" w="22900">
              <a:solidFill>
                <a:srgbClr val="A3A3A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31"/>
            <p:cNvSpPr/>
            <p:nvPr/>
          </p:nvSpPr>
          <p:spPr>
            <a:xfrm>
              <a:off x="4300409" y="6565987"/>
              <a:ext cx="324992" cy="7634"/>
            </a:xfrm>
            <a:custGeom>
              <a:rect b="b" l="l" r="r" t="t"/>
              <a:pathLst>
                <a:path extrusionOk="0" h="7634" w="324992">
                  <a:moveTo>
                    <a:pt x="0" y="0"/>
                  </a:moveTo>
                  <a:lnTo>
                    <a:pt x="324993" y="0"/>
                  </a:lnTo>
                </a:path>
              </a:pathLst>
            </a:custGeom>
            <a:noFill/>
            <a:ln cap="rnd" cmpd="sng" w="229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1" name="Google Shape;941;p31"/>
          <p:cNvGrpSpPr/>
          <p:nvPr/>
        </p:nvGrpSpPr>
        <p:grpSpPr>
          <a:xfrm>
            <a:off x="4206532" y="4457024"/>
            <a:ext cx="757854" cy="260469"/>
            <a:chOff x="5985836" y="6055175"/>
            <a:chExt cx="682813" cy="234678"/>
          </a:xfrm>
        </p:grpSpPr>
        <p:grpSp>
          <p:nvGrpSpPr>
            <p:cNvPr id="942" name="Google Shape;942;p31"/>
            <p:cNvGrpSpPr/>
            <p:nvPr/>
          </p:nvGrpSpPr>
          <p:grpSpPr>
            <a:xfrm>
              <a:off x="6209903" y="6055175"/>
              <a:ext cx="234678" cy="234678"/>
              <a:chOff x="6209903" y="6055175"/>
              <a:chExt cx="234678" cy="234678"/>
            </a:xfrm>
          </p:grpSpPr>
          <p:sp>
            <p:nvSpPr>
              <p:cNvPr id="943" name="Google Shape;943;p31"/>
              <p:cNvSpPr/>
              <p:nvPr/>
            </p:nvSpPr>
            <p:spPr>
              <a:xfrm>
                <a:off x="6209903" y="6055175"/>
                <a:ext cx="234678" cy="234678"/>
              </a:xfrm>
              <a:custGeom>
                <a:rect b="b" l="l" r="r" t="t"/>
                <a:pathLst>
                  <a:path extrusionOk="0" h="234678" w="234678">
                    <a:moveTo>
                      <a:pt x="234679" y="117339"/>
                    </a:moveTo>
                    <a:cubicBezTo>
                      <a:pt x="234679" y="182144"/>
                      <a:pt x="182144" y="234679"/>
                      <a:pt x="117339" y="234679"/>
                    </a:cubicBezTo>
                    <a:cubicBezTo>
                      <a:pt x="52535" y="234679"/>
                      <a:pt x="0" y="182144"/>
                      <a:pt x="0" y="117339"/>
                    </a:cubicBezTo>
                    <a:cubicBezTo>
                      <a:pt x="0" y="52535"/>
                      <a:pt x="52535" y="0"/>
                      <a:pt x="117339" y="0"/>
                    </a:cubicBezTo>
                    <a:cubicBezTo>
                      <a:pt x="182144" y="0"/>
                      <a:pt x="234679" y="52535"/>
                      <a:pt x="234679" y="11733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44" name="Google Shape;944;p31"/>
              <p:cNvGrpSpPr/>
              <p:nvPr/>
            </p:nvGrpSpPr>
            <p:grpSpPr>
              <a:xfrm>
                <a:off x="6289224" y="6120601"/>
                <a:ext cx="76037" cy="103750"/>
                <a:chOff x="6289224" y="6120601"/>
                <a:chExt cx="76037" cy="103750"/>
              </a:xfrm>
            </p:grpSpPr>
            <p:sp>
              <p:nvSpPr>
                <p:cNvPr id="945" name="Google Shape;945;p31"/>
                <p:cNvSpPr/>
                <p:nvPr/>
              </p:nvSpPr>
              <p:spPr>
                <a:xfrm>
                  <a:off x="6289224" y="6120601"/>
                  <a:ext cx="25345" cy="103750"/>
                </a:xfrm>
                <a:custGeom>
                  <a:rect b="b" l="l" r="r" t="t"/>
                  <a:pathLst>
                    <a:path extrusionOk="0" h="103750" w="25345">
                      <a:moveTo>
                        <a:pt x="0" y="0"/>
                      </a:moveTo>
                      <a:lnTo>
                        <a:pt x="25346" y="0"/>
                      </a:lnTo>
                      <a:lnTo>
                        <a:pt x="25346" y="103750"/>
                      </a:lnTo>
                      <a:lnTo>
                        <a:pt x="0" y="1037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6" name="Google Shape;946;p31"/>
                <p:cNvSpPr/>
                <p:nvPr/>
              </p:nvSpPr>
              <p:spPr>
                <a:xfrm>
                  <a:off x="6339916" y="6120601"/>
                  <a:ext cx="25345" cy="103750"/>
                </a:xfrm>
                <a:custGeom>
                  <a:rect b="b" l="l" r="r" t="t"/>
                  <a:pathLst>
                    <a:path extrusionOk="0" h="103750" w="25345">
                      <a:moveTo>
                        <a:pt x="0" y="0"/>
                      </a:moveTo>
                      <a:lnTo>
                        <a:pt x="25346" y="0"/>
                      </a:lnTo>
                      <a:lnTo>
                        <a:pt x="25346" y="103750"/>
                      </a:lnTo>
                      <a:lnTo>
                        <a:pt x="0" y="1037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947" name="Google Shape;947;p31"/>
            <p:cNvGrpSpPr/>
            <p:nvPr/>
          </p:nvGrpSpPr>
          <p:grpSpPr>
            <a:xfrm>
              <a:off x="6565205" y="6114036"/>
              <a:ext cx="103444" cy="111613"/>
              <a:chOff x="6565205" y="6114036"/>
              <a:chExt cx="103444" cy="111613"/>
            </a:xfrm>
          </p:grpSpPr>
          <p:sp>
            <p:nvSpPr>
              <p:cNvPr id="948" name="Google Shape;948;p31"/>
              <p:cNvSpPr/>
              <p:nvPr/>
            </p:nvSpPr>
            <p:spPr>
              <a:xfrm>
                <a:off x="6565205" y="6114036"/>
                <a:ext cx="96650" cy="111613"/>
              </a:xfrm>
              <a:custGeom>
                <a:rect b="b" l="l" r="r" t="t"/>
                <a:pathLst>
                  <a:path extrusionOk="0" h="111613" w="96650">
                    <a:moveTo>
                      <a:pt x="96650" y="55807"/>
                    </a:moveTo>
                    <a:lnTo>
                      <a:pt x="0" y="0"/>
                    </a:lnTo>
                    <a:lnTo>
                      <a:pt x="0" y="111614"/>
                    </a:lnTo>
                    <a:lnTo>
                      <a:pt x="96650" y="558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9" name="Google Shape;949;p31"/>
              <p:cNvSpPr/>
              <p:nvPr/>
            </p:nvSpPr>
            <p:spPr>
              <a:xfrm>
                <a:off x="6655060" y="6114036"/>
                <a:ext cx="13589" cy="111613"/>
              </a:xfrm>
              <a:custGeom>
                <a:rect b="b" l="l" r="r" t="t"/>
                <a:pathLst>
                  <a:path extrusionOk="0" h="111613" w="13589">
                    <a:moveTo>
                      <a:pt x="0" y="0"/>
                    </a:moveTo>
                    <a:lnTo>
                      <a:pt x="13589" y="0"/>
                    </a:lnTo>
                    <a:lnTo>
                      <a:pt x="13589" y="111614"/>
                    </a:lnTo>
                    <a:lnTo>
                      <a:pt x="0" y="1116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0" name="Google Shape;950;p31"/>
            <p:cNvGrpSpPr/>
            <p:nvPr/>
          </p:nvGrpSpPr>
          <p:grpSpPr>
            <a:xfrm>
              <a:off x="5985836" y="6114036"/>
              <a:ext cx="103521" cy="111613"/>
              <a:chOff x="5985836" y="6114036"/>
              <a:chExt cx="103521" cy="111613"/>
            </a:xfrm>
          </p:grpSpPr>
          <p:sp>
            <p:nvSpPr>
              <p:cNvPr id="951" name="Google Shape;951;p31"/>
              <p:cNvSpPr/>
              <p:nvPr/>
            </p:nvSpPr>
            <p:spPr>
              <a:xfrm>
                <a:off x="5992631" y="6114036"/>
                <a:ext cx="96726" cy="111613"/>
              </a:xfrm>
              <a:custGeom>
                <a:rect b="b" l="l" r="r" t="t"/>
                <a:pathLst>
                  <a:path extrusionOk="0" h="111613" w="96726">
                    <a:moveTo>
                      <a:pt x="0" y="55807"/>
                    </a:moveTo>
                    <a:lnTo>
                      <a:pt x="96727" y="0"/>
                    </a:lnTo>
                    <a:lnTo>
                      <a:pt x="96727" y="111614"/>
                    </a:lnTo>
                    <a:lnTo>
                      <a:pt x="0" y="558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2" name="Google Shape;952;p31"/>
              <p:cNvSpPr/>
              <p:nvPr/>
            </p:nvSpPr>
            <p:spPr>
              <a:xfrm rot="10800000">
                <a:off x="5985836" y="6114036"/>
                <a:ext cx="13589" cy="111613"/>
              </a:xfrm>
              <a:custGeom>
                <a:rect b="b" l="l" r="r" t="t"/>
                <a:pathLst>
                  <a:path extrusionOk="0" h="111613" w="13589">
                    <a:moveTo>
                      <a:pt x="0" y="0"/>
                    </a:moveTo>
                    <a:lnTo>
                      <a:pt x="13589" y="0"/>
                    </a:lnTo>
                    <a:lnTo>
                      <a:pt x="13589" y="111614"/>
                    </a:lnTo>
                    <a:lnTo>
                      <a:pt x="0" y="1116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53" name="Google Shape;953;p31"/>
          <p:cNvGrpSpPr/>
          <p:nvPr/>
        </p:nvGrpSpPr>
        <p:grpSpPr>
          <a:xfrm>
            <a:off x="5248987" y="4532081"/>
            <a:ext cx="138793" cy="145487"/>
            <a:chOff x="6925086" y="6122815"/>
            <a:chExt cx="125050" cy="131081"/>
          </a:xfrm>
        </p:grpSpPr>
        <p:sp>
          <p:nvSpPr>
            <p:cNvPr id="954" name="Google Shape;954;p31"/>
            <p:cNvSpPr/>
            <p:nvPr/>
          </p:nvSpPr>
          <p:spPr>
            <a:xfrm>
              <a:off x="6925086" y="6122815"/>
              <a:ext cx="125050" cy="110621"/>
            </a:xfrm>
            <a:custGeom>
              <a:rect b="b" l="l" r="r" t="t"/>
              <a:pathLst>
                <a:path extrusionOk="0" h="110621" w="125050">
                  <a:moveTo>
                    <a:pt x="94742" y="0"/>
                  </a:moveTo>
                  <a:lnTo>
                    <a:pt x="30308" y="0"/>
                  </a:lnTo>
                  <a:cubicBezTo>
                    <a:pt x="13589" y="0"/>
                    <a:pt x="0" y="13589"/>
                    <a:pt x="0" y="30308"/>
                  </a:cubicBezTo>
                  <a:lnTo>
                    <a:pt x="0" y="64892"/>
                  </a:lnTo>
                  <a:cubicBezTo>
                    <a:pt x="0" y="81611"/>
                    <a:pt x="13589" y="95200"/>
                    <a:pt x="30308" y="95200"/>
                  </a:cubicBezTo>
                  <a:lnTo>
                    <a:pt x="45424" y="95200"/>
                  </a:lnTo>
                  <a:cubicBezTo>
                    <a:pt x="47486" y="95200"/>
                    <a:pt x="49165" y="93520"/>
                    <a:pt x="49165" y="91459"/>
                  </a:cubicBezTo>
                  <a:cubicBezTo>
                    <a:pt x="49165" y="89398"/>
                    <a:pt x="47486" y="87718"/>
                    <a:pt x="45424" y="87718"/>
                  </a:cubicBezTo>
                  <a:lnTo>
                    <a:pt x="30308" y="87718"/>
                  </a:lnTo>
                  <a:cubicBezTo>
                    <a:pt x="17712" y="87718"/>
                    <a:pt x="7482" y="77488"/>
                    <a:pt x="7482" y="64892"/>
                  </a:cubicBezTo>
                  <a:lnTo>
                    <a:pt x="7482" y="30308"/>
                  </a:lnTo>
                  <a:cubicBezTo>
                    <a:pt x="7482" y="17712"/>
                    <a:pt x="17712" y="7482"/>
                    <a:pt x="30308" y="7482"/>
                  </a:cubicBezTo>
                  <a:lnTo>
                    <a:pt x="94742" y="7482"/>
                  </a:lnTo>
                  <a:cubicBezTo>
                    <a:pt x="107338" y="7482"/>
                    <a:pt x="117569" y="17712"/>
                    <a:pt x="117569" y="30308"/>
                  </a:cubicBezTo>
                  <a:lnTo>
                    <a:pt x="117569" y="64892"/>
                  </a:lnTo>
                  <a:cubicBezTo>
                    <a:pt x="117569" y="77488"/>
                    <a:pt x="107338" y="87718"/>
                    <a:pt x="94742" y="87718"/>
                  </a:cubicBezTo>
                  <a:lnTo>
                    <a:pt x="67335" y="87718"/>
                  </a:lnTo>
                  <a:lnTo>
                    <a:pt x="76343" y="78710"/>
                  </a:lnTo>
                  <a:cubicBezTo>
                    <a:pt x="77794" y="77259"/>
                    <a:pt x="77794" y="74816"/>
                    <a:pt x="76343" y="73366"/>
                  </a:cubicBezTo>
                  <a:cubicBezTo>
                    <a:pt x="74893" y="71915"/>
                    <a:pt x="72450" y="71915"/>
                    <a:pt x="71000" y="73366"/>
                  </a:cubicBezTo>
                  <a:lnTo>
                    <a:pt x="55578" y="88787"/>
                  </a:lnTo>
                  <a:cubicBezTo>
                    <a:pt x="54891" y="89474"/>
                    <a:pt x="54509" y="90467"/>
                    <a:pt x="54509" y="91459"/>
                  </a:cubicBezTo>
                  <a:cubicBezTo>
                    <a:pt x="54509" y="92452"/>
                    <a:pt x="54891" y="93444"/>
                    <a:pt x="55578" y="94131"/>
                  </a:cubicBezTo>
                  <a:lnTo>
                    <a:pt x="71000" y="109552"/>
                  </a:lnTo>
                  <a:cubicBezTo>
                    <a:pt x="71763" y="110316"/>
                    <a:pt x="72679" y="110621"/>
                    <a:pt x="73671" y="110621"/>
                  </a:cubicBezTo>
                  <a:cubicBezTo>
                    <a:pt x="74664" y="110621"/>
                    <a:pt x="75580" y="110239"/>
                    <a:pt x="76343" y="109552"/>
                  </a:cubicBezTo>
                  <a:cubicBezTo>
                    <a:pt x="77794" y="108102"/>
                    <a:pt x="77794" y="105659"/>
                    <a:pt x="76343" y="104208"/>
                  </a:cubicBezTo>
                  <a:lnTo>
                    <a:pt x="67335" y="95200"/>
                  </a:lnTo>
                  <a:lnTo>
                    <a:pt x="94742" y="95200"/>
                  </a:lnTo>
                  <a:cubicBezTo>
                    <a:pt x="111461" y="95200"/>
                    <a:pt x="125050" y="81611"/>
                    <a:pt x="125050" y="64892"/>
                  </a:cubicBezTo>
                  <a:lnTo>
                    <a:pt x="125050" y="30308"/>
                  </a:lnTo>
                  <a:cubicBezTo>
                    <a:pt x="125050" y="13589"/>
                    <a:pt x="111461" y="0"/>
                    <a:pt x="94742" y="0"/>
                  </a:cubicBezTo>
                  <a:close/>
                </a:path>
              </a:pathLst>
            </a:custGeom>
            <a:solidFill>
              <a:srgbClr val="1ED76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31"/>
            <p:cNvSpPr/>
            <p:nvPr/>
          </p:nvSpPr>
          <p:spPr>
            <a:xfrm>
              <a:off x="6987611" y="6243514"/>
              <a:ext cx="10382" cy="10382"/>
            </a:xfrm>
            <a:custGeom>
              <a:rect b="b" l="l" r="r" t="t"/>
              <a:pathLst>
                <a:path extrusionOk="0" h="10382" w="10382">
                  <a:moveTo>
                    <a:pt x="10383" y="5191"/>
                  </a:moveTo>
                  <a:cubicBezTo>
                    <a:pt x="10383" y="8058"/>
                    <a:pt x="8059" y="10383"/>
                    <a:pt x="5192" y="10383"/>
                  </a:cubicBezTo>
                  <a:cubicBezTo>
                    <a:pt x="2325" y="10383"/>
                    <a:pt x="0" y="8058"/>
                    <a:pt x="0" y="5191"/>
                  </a:cubicBezTo>
                  <a:cubicBezTo>
                    <a:pt x="0" y="2324"/>
                    <a:pt x="2325" y="0"/>
                    <a:pt x="5192" y="0"/>
                  </a:cubicBezTo>
                  <a:cubicBezTo>
                    <a:pt x="8059" y="0"/>
                    <a:pt x="10383" y="2324"/>
                    <a:pt x="10383" y="5191"/>
                  </a:cubicBezTo>
                  <a:close/>
                </a:path>
              </a:pathLst>
            </a:custGeom>
            <a:solidFill>
              <a:srgbClr val="1ED76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6" name="Google Shape;956;p31"/>
          <p:cNvGrpSpPr/>
          <p:nvPr/>
        </p:nvGrpSpPr>
        <p:grpSpPr>
          <a:xfrm>
            <a:off x="3773732" y="4531259"/>
            <a:ext cx="133216" cy="106172"/>
            <a:chOff x="5595881" y="6122039"/>
            <a:chExt cx="120025" cy="95659"/>
          </a:xfrm>
        </p:grpSpPr>
        <p:sp>
          <p:nvSpPr>
            <p:cNvPr id="957" name="Google Shape;957;p31"/>
            <p:cNvSpPr/>
            <p:nvPr/>
          </p:nvSpPr>
          <p:spPr>
            <a:xfrm>
              <a:off x="5595881" y="6133630"/>
              <a:ext cx="120025" cy="84068"/>
            </a:xfrm>
            <a:custGeom>
              <a:rect b="b" l="l" r="r" t="t"/>
              <a:pathLst>
                <a:path extrusionOk="0" h="84068" w="120025">
                  <a:moveTo>
                    <a:pt x="99470" y="60184"/>
                  </a:moveTo>
                  <a:cubicBezTo>
                    <a:pt x="98020" y="58657"/>
                    <a:pt x="96569" y="57512"/>
                    <a:pt x="96188" y="55527"/>
                  </a:cubicBezTo>
                  <a:cubicBezTo>
                    <a:pt x="95729" y="53008"/>
                    <a:pt x="96721" y="50488"/>
                    <a:pt x="98936" y="49114"/>
                  </a:cubicBezTo>
                  <a:cubicBezTo>
                    <a:pt x="101150" y="47816"/>
                    <a:pt x="103974" y="47893"/>
                    <a:pt x="105883" y="49649"/>
                  </a:cubicBezTo>
                  <a:cubicBezTo>
                    <a:pt x="110158" y="53771"/>
                    <a:pt x="114357" y="57970"/>
                    <a:pt x="118480" y="62245"/>
                  </a:cubicBezTo>
                  <a:cubicBezTo>
                    <a:pt x="120541" y="64383"/>
                    <a:pt x="120541" y="67895"/>
                    <a:pt x="118480" y="70032"/>
                  </a:cubicBezTo>
                  <a:cubicBezTo>
                    <a:pt x="114357" y="74307"/>
                    <a:pt x="110234" y="78430"/>
                    <a:pt x="105959" y="82552"/>
                  </a:cubicBezTo>
                  <a:cubicBezTo>
                    <a:pt x="103669" y="84766"/>
                    <a:pt x="100005" y="84461"/>
                    <a:pt x="97867" y="82247"/>
                  </a:cubicBezTo>
                  <a:cubicBezTo>
                    <a:pt x="95653" y="80033"/>
                    <a:pt x="95500" y="76521"/>
                    <a:pt x="97562" y="74078"/>
                  </a:cubicBezTo>
                  <a:cubicBezTo>
                    <a:pt x="98096" y="73468"/>
                    <a:pt x="98783" y="72933"/>
                    <a:pt x="99394" y="72399"/>
                  </a:cubicBezTo>
                  <a:cubicBezTo>
                    <a:pt x="99394" y="72246"/>
                    <a:pt x="99317" y="72170"/>
                    <a:pt x="99241" y="72017"/>
                  </a:cubicBezTo>
                  <a:cubicBezTo>
                    <a:pt x="97027" y="72017"/>
                    <a:pt x="94813" y="72017"/>
                    <a:pt x="92599" y="72017"/>
                  </a:cubicBezTo>
                  <a:cubicBezTo>
                    <a:pt x="87637" y="72017"/>
                    <a:pt x="83133" y="70567"/>
                    <a:pt x="79010" y="67818"/>
                  </a:cubicBezTo>
                  <a:cubicBezTo>
                    <a:pt x="76872" y="66368"/>
                    <a:pt x="75117" y="64612"/>
                    <a:pt x="73513" y="62627"/>
                  </a:cubicBezTo>
                  <a:cubicBezTo>
                    <a:pt x="61451" y="47511"/>
                    <a:pt x="49313" y="32395"/>
                    <a:pt x="37250" y="17203"/>
                  </a:cubicBezTo>
                  <a:cubicBezTo>
                    <a:pt x="34502" y="13767"/>
                    <a:pt x="31143" y="12011"/>
                    <a:pt x="26715" y="12088"/>
                  </a:cubicBezTo>
                  <a:cubicBezTo>
                    <a:pt x="19920" y="12088"/>
                    <a:pt x="13126" y="12088"/>
                    <a:pt x="6331" y="12088"/>
                  </a:cubicBezTo>
                  <a:cubicBezTo>
                    <a:pt x="1827" y="12088"/>
                    <a:pt x="-1074" y="8041"/>
                    <a:pt x="376" y="4072"/>
                  </a:cubicBezTo>
                  <a:cubicBezTo>
                    <a:pt x="1217" y="1781"/>
                    <a:pt x="3354" y="102"/>
                    <a:pt x="5797" y="102"/>
                  </a:cubicBezTo>
                  <a:cubicBezTo>
                    <a:pt x="13431" y="102"/>
                    <a:pt x="21066" y="-127"/>
                    <a:pt x="28700" y="102"/>
                  </a:cubicBezTo>
                  <a:cubicBezTo>
                    <a:pt x="35495" y="331"/>
                    <a:pt x="41220" y="3156"/>
                    <a:pt x="45496" y="8423"/>
                  </a:cubicBezTo>
                  <a:cubicBezTo>
                    <a:pt x="54962" y="20027"/>
                    <a:pt x="64276" y="31784"/>
                    <a:pt x="73590" y="43465"/>
                  </a:cubicBezTo>
                  <a:cubicBezTo>
                    <a:pt x="76720" y="47358"/>
                    <a:pt x="79774" y="51175"/>
                    <a:pt x="82903" y="55069"/>
                  </a:cubicBezTo>
                  <a:cubicBezTo>
                    <a:pt x="85423" y="58199"/>
                    <a:pt x="88629" y="59878"/>
                    <a:pt x="92752" y="59878"/>
                  </a:cubicBezTo>
                  <a:cubicBezTo>
                    <a:pt x="94889" y="59878"/>
                    <a:pt x="96951" y="59878"/>
                    <a:pt x="99394" y="598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31"/>
            <p:cNvSpPr/>
            <p:nvPr/>
          </p:nvSpPr>
          <p:spPr>
            <a:xfrm>
              <a:off x="5661751" y="6122039"/>
              <a:ext cx="54079" cy="38845"/>
            </a:xfrm>
            <a:custGeom>
              <a:rect b="b" l="l" r="r" t="t"/>
              <a:pathLst>
                <a:path extrusionOk="0" h="38845" w="54079">
                  <a:moveTo>
                    <a:pt x="33217" y="23832"/>
                  </a:moveTo>
                  <a:cubicBezTo>
                    <a:pt x="30317" y="23908"/>
                    <a:pt x="27416" y="23603"/>
                    <a:pt x="24591" y="24061"/>
                  </a:cubicBezTo>
                  <a:cubicBezTo>
                    <a:pt x="21461" y="24519"/>
                    <a:pt x="19018" y="26275"/>
                    <a:pt x="17033" y="28718"/>
                  </a:cubicBezTo>
                  <a:cubicBezTo>
                    <a:pt x="14972" y="31313"/>
                    <a:pt x="12910" y="33909"/>
                    <a:pt x="10773" y="36505"/>
                  </a:cubicBezTo>
                  <a:cubicBezTo>
                    <a:pt x="9093" y="38490"/>
                    <a:pt x="6956" y="39329"/>
                    <a:pt x="4360" y="38566"/>
                  </a:cubicBezTo>
                  <a:cubicBezTo>
                    <a:pt x="1841" y="37802"/>
                    <a:pt x="466" y="36047"/>
                    <a:pt x="85" y="33527"/>
                  </a:cubicBezTo>
                  <a:cubicBezTo>
                    <a:pt x="-144" y="32229"/>
                    <a:pt x="85" y="30932"/>
                    <a:pt x="848" y="29939"/>
                  </a:cubicBezTo>
                  <a:cubicBezTo>
                    <a:pt x="4131" y="25664"/>
                    <a:pt x="7108" y="21160"/>
                    <a:pt x="11231" y="17572"/>
                  </a:cubicBezTo>
                  <a:cubicBezTo>
                    <a:pt x="15582" y="13754"/>
                    <a:pt x="20774" y="11922"/>
                    <a:pt x="26500" y="11922"/>
                  </a:cubicBezTo>
                  <a:cubicBezTo>
                    <a:pt x="28714" y="11922"/>
                    <a:pt x="31004" y="11922"/>
                    <a:pt x="33447" y="11617"/>
                  </a:cubicBezTo>
                  <a:cubicBezTo>
                    <a:pt x="32912" y="11082"/>
                    <a:pt x="32301" y="10624"/>
                    <a:pt x="31767" y="10090"/>
                  </a:cubicBezTo>
                  <a:cubicBezTo>
                    <a:pt x="29477" y="7647"/>
                    <a:pt x="29553" y="4059"/>
                    <a:pt x="31920" y="1768"/>
                  </a:cubicBezTo>
                  <a:cubicBezTo>
                    <a:pt x="34134" y="-445"/>
                    <a:pt x="37798" y="-675"/>
                    <a:pt x="40165" y="1616"/>
                  </a:cubicBezTo>
                  <a:cubicBezTo>
                    <a:pt x="44364" y="5662"/>
                    <a:pt x="48410" y="9785"/>
                    <a:pt x="52456" y="13907"/>
                  </a:cubicBezTo>
                  <a:cubicBezTo>
                    <a:pt x="54670" y="16197"/>
                    <a:pt x="54594" y="19709"/>
                    <a:pt x="52380" y="21999"/>
                  </a:cubicBezTo>
                  <a:cubicBezTo>
                    <a:pt x="48334" y="26122"/>
                    <a:pt x="44211" y="30244"/>
                    <a:pt x="40089" y="34291"/>
                  </a:cubicBezTo>
                  <a:cubicBezTo>
                    <a:pt x="37722" y="36581"/>
                    <a:pt x="33981" y="36428"/>
                    <a:pt x="31767" y="34138"/>
                  </a:cubicBezTo>
                  <a:cubicBezTo>
                    <a:pt x="29477" y="31848"/>
                    <a:pt x="29477" y="28183"/>
                    <a:pt x="31767" y="25817"/>
                  </a:cubicBezTo>
                  <a:cubicBezTo>
                    <a:pt x="32301" y="25282"/>
                    <a:pt x="32836" y="24824"/>
                    <a:pt x="33370" y="24290"/>
                  </a:cubicBezTo>
                  <a:cubicBezTo>
                    <a:pt x="33370" y="24137"/>
                    <a:pt x="33370" y="24061"/>
                    <a:pt x="33294" y="239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31"/>
            <p:cNvSpPr/>
            <p:nvPr/>
          </p:nvSpPr>
          <p:spPr>
            <a:xfrm>
              <a:off x="5596028" y="6178543"/>
              <a:ext cx="53998" cy="27257"/>
            </a:xfrm>
            <a:custGeom>
              <a:rect b="b" l="l" r="r" t="t"/>
              <a:pathLst>
                <a:path extrusionOk="0" h="27257" w="53998">
                  <a:moveTo>
                    <a:pt x="17254" y="27257"/>
                  </a:moveTo>
                  <a:cubicBezTo>
                    <a:pt x="13589" y="27257"/>
                    <a:pt x="9925" y="27257"/>
                    <a:pt x="6337" y="27257"/>
                  </a:cubicBezTo>
                  <a:cubicBezTo>
                    <a:pt x="2595" y="27257"/>
                    <a:pt x="0" y="24738"/>
                    <a:pt x="0" y="21226"/>
                  </a:cubicBezTo>
                  <a:cubicBezTo>
                    <a:pt x="0" y="17714"/>
                    <a:pt x="2595" y="15271"/>
                    <a:pt x="6413" y="15195"/>
                  </a:cubicBezTo>
                  <a:cubicBezTo>
                    <a:pt x="13054" y="15195"/>
                    <a:pt x="19697" y="15119"/>
                    <a:pt x="26338" y="15195"/>
                  </a:cubicBezTo>
                  <a:cubicBezTo>
                    <a:pt x="30995" y="15195"/>
                    <a:pt x="34583" y="13516"/>
                    <a:pt x="37332" y="9851"/>
                  </a:cubicBezTo>
                  <a:cubicBezTo>
                    <a:pt x="39316" y="7179"/>
                    <a:pt x="41454" y="4583"/>
                    <a:pt x="43592" y="2064"/>
                  </a:cubicBezTo>
                  <a:cubicBezTo>
                    <a:pt x="45348" y="3"/>
                    <a:pt x="48096" y="-532"/>
                    <a:pt x="50463" y="537"/>
                  </a:cubicBezTo>
                  <a:cubicBezTo>
                    <a:pt x="52753" y="1606"/>
                    <a:pt x="54203" y="3896"/>
                    <a:pt x="53975" y="6568"/>
                  </a:cubicBezTo>
                  <a:cubicBezTo>
                    <a:pt x="53898" y="7790"/>
                    <a:pt x="53440" y="8859"/>
                    <a:pt x="52676" y="9775"/>
                  </a:cubicBezTo>
                  <a:cubicBezTo>
                    <a:pt x="50234" y="12829"/>
                    <a:pt x="47867" y="15882"/>
                    <a:pt x="45348" y="18860"/>
                  </a:cubicBezTo>
                  <a:cubicBezTo>
                    <a:pt x="40691" y="24280"/>
                    <a:pt x="34736" y="27028"/>
                    <a:pt x="27636" y="27181"/>
                  </a:cubicBezTo>
                  <a:cubicBezTo>
                    <a:pt x="24201" y="27257"/>
                    <a:pt x="20689" y="27181"/>
                    <a:pt x="17254" y="27181"/>
                  </a:cubicBezTo>
                  <a:lnTo>
                    <a:pt x="17254" y="271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0" name="Google Shape;960;p31"/>
          <p:cNvGrpSpPr/>
          <p:nvPr/>
        </p:nvGrpSpPr>
        <p:grpSpPr>
          <a:xfrm>
            <a:off x="7383017" y="4646525"/>
            <a:ext cx="125354" cy="127129"/>
            <a:chOff x="9752405" y="6195366"/>
            <a:chExt cx="167139" cy="169506"/>
          </a:xfrm>
        </p:grpSpPr>
        <p:sp>
          <p:nvSpPr>
            <p:cNvPr id="961" name="Google Shape;961;p31"/>
            <p:cNvSpPr/>
            <p:nvPr/>
          </p:nvSpPr>
          <p:spPr>
            <a:xfrm>
              <a:off x="9752405" y="6248018"/>
              <a:ext cx="115632" cy="116854"/>
            </a:xfrm>
            <a:custGeom>
              <a:rect b="b" l="l" r="r" t="t"/>
              <a:pathLst>
                <a:path extrusionOk="0" h="116854" w="115632">
                  <a:moveTo>
                    <a:pt x="75476" y="0"/>
                  </a:moveTo>
                  <a:lnTo>
                    <a:pt x="5851" y="78252"/>
                  </a:lnTo>
                  <a:cubicBezTo>
                    <a:pt x="-2088" y="86344"/>
                    <a:pt x="-1936" y="99475"/>
                    <a:pt x="6233" y="107415"/>
                  </a:cubicBezTo>
                  <a:lnTo>
                    <a:pt x="9898" y="111003"/>
                  </a:lnTo>
                  <a:cubicBezTo>
                    <a:pt x="17990" y="118943"/>
                    <a:pt x="31121" y="118790"/>
                    <a:pt x="39061" y="110621"/>
                  </a:cubicBezTo>
                  <a:lnTo>
                    <a:pt x="115633" y="39164"/>
                  </a:lnTo>
                  <a:cubicBezTo>
                    <a:pt x="105937" y="38019"/>
                    <a:pt x="96471" y="33820"/>
                    <a:pt x="88913" y="26415"/>
                  </a:cubicBezTo>
                  <a:cubicBezTo>
                    <a:pt x="81355" y="19009"/>
                    <a:pt x="76927" y="9696"/>
                    <a:pt x="75553" y="0"/>
                  </a:cubicBezTo>
                  <a:close/>
                </a:path>
              </a:pathLst>
            </a:custGeom>
            <a:noFill/>
            <a:ln cap="flat" cmpd="sng" w="15250">
              <a:solidFill>
                <a:srgbClr val="A3A3A3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31"/>
            <p:cNvSpPr/>
            <p:nvPr/>
          </p:nvSpPr>
          <p:spPr>
            <a:xfrm>
              <a:off x="9827403" y="6195366"/>
              <a:ext cx="92141" cy="92134"/>
            </a:xfrm>
            <a:custGeom>
              <a:rect b="b" l="l" r="r" t="t"/>
              <a:pathLst>
                <a:path extrusionOk="0" h="92134" w="92141">
                  <a:moveTo>
                    <a:pt x="78272" y="13106"/>
                  </a:moveTo>
                  <a:cubicBezTo>
                    <a:pt x="60026" y="-4682"/>
                    <a:pt x="30863" y="-4300"/>
                    <a:pt x="13075" y="13869"/>
                  </a:cubicBezTo>
                  <a:cubicBezTo>
                    <a:pt x="2692" y="24557"/>
                    <a:pt x="-1507" y="38910"/>
                    <a:pt x="478" y="52652"/>
                  </a:cubicBezTo>
                  <a:cubicBezTo>
                    <a:pt x="1852" y="62347"/>
                    <a:pt x="6280" y="71661"/>
                    <a:pt x="13838" y="79066"/>
                  </a:cubicBezTo>
                  <a:cubicBezTo>
                    <a:pt x="21396" y="86472"/>
                    <a:pt x="30863" y="90670"/>
                    <a:pt x="40558" y="91816"/>
                  </a:cubicBezTo>
                  <a:cubicBezTo>
                    <a:pt x="54300" y="93419"/>
                    <a:pt x="68576" y="88991"/>
                    <a:pt x="79035" y="78303"/>
                  </a:cubicBezTo>
                  <a:cubicBezTo>
                    <a:pt x="96823" y="60057"/>
                    <a:pt x="96442" y="30894"/>
                    <a:pt x="78272" y="13106"/>
                  </a:cubicBezTo>
                  <a:close/>
                </a:path>
              </a:pathLst>
            </a:custGeom>
            <a:noFill/>
            <a:ln cap="flat" cmpd="sng" w="15250">
              <a:solidFill>
                <a:srgbClr val="A3A3A3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3" name="Google Shape;963;p31"/>
          <p:cNvGrpSpPr/>
          <p:nvPr/>
        </p:nvGrpSpPr>
        <p:grpSpPr>
          <a:xfrm>
            <a:off x="7684801" y="4659618"/>
            <a:ext cx="150587" cy="106670"/>
            <a:chOff x="10154783" y="6212824"/>
            <a:chExt cx="200782" cy="142227"/>
          </a:xfrm>
        </p:grpSpPr>
        <p:sp>
          <p:nvSpPr>
            <p:cNvPr id="964" name="Google Shape;964;p31"/>
            <p:cNvSpPr/>
            <p:nvPr/>
          </p:nvSpPr>
          <p:spPr>
            <a:xfrm>
              <a:off x="10154783" y="6212824"/>
              <a:ext cx="200782" cy="35423"/>
            </a:xfrm>
            <a:custGeom>
              <a:rect b="b" l="l" r="r" t="t"/>
              <a:pathLst>
                <a:path extrusionOk="0" h="35423" w="200782">
                  <a:moveTo>
                    <a:pt x="183071" y="0"/>
                  </a:moveTo>
                  <a:cubicBezTo>
                    <a:pt x="192852" y="0"/>
                    <a:pt x="200782" y="7930"/>
                    <a:pt x="200782" y="17712"/>
                  </a:cubicBezTo>
                  <a:lnTo>
                    <a:pt x="200782" y="17712"/>
                  </a:lnTo>
                  <a:cubicBezTo>
                    <a:pt x="200782" y="27493"/>
                    <a:pt x="192852" y="35423"/>
                    <a:pt x="183071" y="35423"/>
                  </a:cubicBezTo>
                  <a:lnTo>
                    <a:pt x="17711" y="35423"/>
                  </a:lnTo>
                  <a:cubicBezTo>
                    <a:pt x="7930" y="35423"/>
                    <a:pt x="0" y="27493"/>
                    <a:pt x="0" y="17712"/>
                  </a:cubicBezTo>
                  <a:lnTo>
                    <a:pt x="0" y="17712"/>
                  </a:lnTo>
                  <a:cubicBezTo>
                    <a:pt x="0" y="7930"/>
                    <a:pt x="7930" y="0"/>
                    <a:pt x="17711" y="0"/>
                  </a:cubicBezTo>
                  <a:close/>
                </a:path>
              </a:pathLst>
            </a:custGeom>
            <a:noFill/>
            <a:ln cap="flat" cmpd="sng" w="15250">
              <a:solidFill>
                <a:srgbClr val="A3A3A3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31"/>
            <p:cNvSpPr/>
            <p:nvPr/>
          </p:nvSpPr>
          <p:spPr>
            <a:xfrm>
              <a:off x="10154783" y="6302527"/>
              <a:ext cx="200782" cy="7634"/>
            </a:xfrm>
            <a:custGeom>
              <a:rect b="b" l="l" r="r" t="t"/>
              <a:pathLst>
                <a:path extrusionOk="0" h="7634" w="200782">
                  <a:moveTo>
                    <a:pt x="0" y="0"/>
                  </a:moveTo>
                  <a:lnTo>
                    <a:pt x="200782" y="0"/>
                  </a:lnTo>
                </a:path>
              </a:pathLst>
            </a:custGeom>
            <a:noFill/>
            <a:ln cap="flat" cmpd="sng" w="15250">
              <a:solidFill>
                <a:srgbClr val="A3A3A3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31"/>
            <p:cNvSpPr/>
            <p:nvPr/>
          </p:nvSpPr>
          <p:spPr>
            <a:xfrm>
              <a:off x="10154783" y="6347417"/>
              <a:ext cx="200782" cy="7634"/>
            </a:xfrm>
            <a:custGeom>
              <a:rect b="b" l="l" r="r" t="t"/>
              <a:pathLst>
                <a:path extrusionOk="0" h="7634" w="200782">
                  <a:moveTo>
                    <a:pt x="0" y="0"/>
                  </a:moveTo>
                  <a:lnTo>
                    <a:pt x="200782" y="0"/>
                  </a:lnTo>
                </a:path>
              </a:pathLst>
            </a:custGeom>
            <a:noFill/>
            <a:ln cap="flat" cmpd="sng" w="15250">
              <a:solidFill>
                <a:srgbClr val="A3A3A3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7" name="Google Shape;967;p31"/>
          <p:cNvGrpSpPr/>
          <p:nvPr/>
        </p:nvGrpSpPr>
        <p:grpSpPr>
          <a:xfrm>
            <a:off x="8114059" y="4654349"/>
            <a:ext cx="56513" cy="113026"/>
            <a:chOff x="10727127" y="6205800"/>
            <a:chExt cx="75350" cy="150701"/>
          </a:xfrm>
        </p:grpSpPr>
        <p:sp>
          <p:nvSpPr>
            <p:cNvPr id="968" name="Google Shape;968;p31"/>
            <p:cNvSpPr/>
            <p:nvPr/>
          </p:nvSpPr>
          <p:spPr>
            <a:xfrm>
              <a:off x="10727127" y="6205800"/>
              <a:ext cx="75350" cy="150701"/>
            </a:xfrm>
            <a:custGeom>
              <a:rect b="b" l="l" r="r" t="t"/>
              <a:pathLst>
                <a:path extrusionOk="0" h="150701" w="75350">
                  <a:moveTo>
                    <a:pt x="0" y="0"/>
                  </a:moveTo>
                  <a:cubicBezTo>
                    <a:pt x="41607" y="0"/>
                    <a:pt x="75351" y="33744"/>
                    <a:pt x="75351" y="75351"/>
                  </a:cubicBezTo>
                  <a:cubicBezTo>
                    <a:pt x="75351" y="116958"/>
                    <a:pt x="41607" y="150701"/>
                    <a:pt x="0" y="150701"/>
                  </a:cubicBezTo>
                </a:path>
              </a:pathLst>
            </a:custGeom>
            <a:noFill/>
            <a:ln cap="flat" cmpd="sng" w="15250">
              <a:solidFill>
                <a:srgbClr val="A3A3A3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31"/>
            <p:cNvSpPr/>
            <p:nvPr/>
          </p:nvSpPr>
          <p:spPr>
            <a:xfrm>
              <a:off x="10727127" y="6236032"/>
              <a:ext cx="45119" cy="90237"/>
            </a:xfrm>
            <a:custGeom>
              <a:rect b="b" l="l" r="r" t="t"/>
              <a:pathLst>
                <a:path extrusionOk="0" h="90237" w="45119">
                  <a:moveTo>
                    <a:pt x="0" y="0"/>
                  </a:moveTo>
                  <a:cubicBezTo>
                    <a:pt x="24888" y="0"/>
                    <a:pt x="45119" y="20155"/>
                    <a:pt x="45119" y="45119"/>
                  </a:cubicBezTo>
                  <a:cubicBezTo>
                    <a:pt x="45119" y="70083"/>
                    <a:pt x="24964" y="90238"/>
                    <a:pt x="0" y="90238"/>
                  </a:cubicBezTo>
                </a:path>
              </a:pathLst>
            </a:custGeom>
            <a:noFill/>
            <a:ln cap="flat" cmpd="sng" w="15250">
              <a:solidFill>
                <a:srgbClr val="A3A3A3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0" name="Google Shape;970;p31"/>
          <p:cNvGrpSpPr/>
          <p:nvPr/>
        </p:nvGrpSpPr>
        <p:grpSpPr>
          <a:xfrm>
            <a:off x="8287835" y="4726895"/>
            <a:ext cx="544288" cy="5725"/>
            <a:chOff x="10958829" y="6302527"/>
            <a:chExt cx="725717" cy="7634"/>
          </a:xfrm>
        </p:grpSpPr>
        <p:sp>
          <p:nvSpPr>
            <p:cNvPr id="971" name="Google Shape;971;p31"/>
            <p:cNvSpPr/>
            <p:nvPr/>
          </p:nvSpPr>
          <p:spPr>
            <a:xfrm>
              <a:off x="10958829" y="6302527"/>
              <a:ext cx="725717" cy="7634"/>
            </a:xfrm>
            <a:custGeom>
              <a:rect b="b" l="l" r="r" t="t"/>
              <a:pathLst>
                <a:path extrusionOk="0" h="7634" w="725717">
                  <a:moveTo>
                    <a:pt x="0" y="0"/>
                  </a:moveTo>
                  <a:lnTo>
                    <a:pt x="725718" y="0"/>
                  </a:lnTo>
                </a:path>
              </a:pathLst>
            </a:custGeom>
            <a:noFill/>
            <a:ln cap="rnd" cmpd="sng" w="22900">
              <a:solidFill>
                <a:srgbClr val="A3A3A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31"/>
            <p:cNvSpPr/>
            <p:nvPr/>
          </p:nvSpPr>
          <p:spPr>
            <a:xfrm>
              <a:off x="10958829" y="6302527"/>
              <a:ext cx="609829" cy="7634"/>
            </a:xfrm>
            <a:custGeom>
              <a:rect b="b" l="l" r="r" t="t"/>
              <a:pathLst>
                <a:path extrusionOk="0" h="7634" w="609829">
                  <a:moveTo>
                    <a:pt x="0" y="0"/>
                  </a:moveTo>
                  <a:lnTo>
                    <a:pt x="609829" y="0"/>
                  </a:lnTo>
                </a:path>
              </a:pathLst>
            </a:custGeom>
            <a:noFill/>
            <a:ln cap="rnd" cmpd="sng" w="229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73" name="Google Shape;97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68014" y="4625126"/>
            <a:ext cx="118256" cy="171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" name="Google Shape;978;p32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979" name="Google Shape;979;p32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32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32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2" name="Google Shape;982;p32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983" name="Google Shape;983;p32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984" name="Google Shape;984;p32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5" name="Google Shape;985;p32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986" name="Google Shape;986;p32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987" name="Google Shape;987;p32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88" name="Google Shape;988;p32"/>
          <p:cNvSpPr/>
          <p:nvPr/>
        </p:nvSpPr>
        <p:spPr>
          <a:xfrm>
            <a:off x="1714550" y="0"/>
            <a:ext cx="7429500" cy="51435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9" name="Google Shape;989;p32"/>
          <p:cNvSpPr txBox="1"/>
          <p:nvPr/>
        </p:nvSpPr>
        <p:spPr>
          <a:xfrm>
            <a:off x="1967025" y="357425"/>
            <a:ext cx="68346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Acousticness for older &amp; newer songs</a:t>
            </a:r>
            <a:endParaRPr sz="500"/>
          </a:p>
        </p:txBody>
      </p:sp>
      <p:sp>
        <p:nvSpPr>
          <p:cNvPr id="990" name="Google Shape;990;p32"/>
          <p:cNvSpPr txBox="1"/>
          <p:nvPr/>
        </p:nvSpPr>
        <p:spPr>
          <a:xfrm>
            <a:off x="1967025" y="903825"/>
            <a:ext cx="64776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Newer: 2000-2021, Older: &lt;1960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91" name="Google Shape;991;p32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2" name="Google Shape;992;p32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3" name="Google Shape;993;p32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4" name="Google Shape;994;p32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95" name="Google Shape;995;p32"/>
          <p:cNvCxnSpPr/>
          <p:nvPr/>
        </p:nvCxnSpPr>
        <p:spPr>
          <a:xfrm>
            <a:off x="2020322" y="1304050"/>
            <a:ext cx="6860100" cy="69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96" name="Google Shape;996;p32"/>
          <p:cNvSpPr/>
          <p:nvPr/>
        </p:nvSpPr>
        <p:spPr>
          <a:xfrm>
            <a:off x="0" y="0"/>
            <a:ext cx="1826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7" name="Google Shape;997;p32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998" name="Google Shape;998;p32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9" name="Google Shape;999;p32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00" name="Google Shape;1000;p32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01" name="Google Shape;1001;p32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02" name="Google Shape;1002;p32">
            <a:hlinkClick action="ppaction://hlinksldjump" r:id="rId7"/>
          </p:cNvPr>
          <p:cNvSpPr/>
          <p:nvPr/>
        </p:nvSpPr>
        <p:spPr>
          <a:xfrm>
            <a:off x="301246" y="12838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3" name="Google Shape;1003;p32">
            <a:hlinkClick action="ppaction://hlinksldjump" r:id="rId8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04" name="Google Shape;1004;p32"/>
          <p:cNvSpPr/>
          <p:nvPr/>
        </p:nvSpPr>
        <p:spPr>
          <a:xfrm>
            <a:off x="0" y="0"/>
            <a:ext cx="1826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5" name="Google Shape;1005;p32"/>
          <p:cNvGrpSpPr/>
          <p:nvPr/>
        </p:nvGrpSpPr>
        <p:grpSpPr>
          <a:xfrm>
            <a:off x="100628" y="166249"/>
            <a:ext cx="270914" cy="52682"/>
            <a:chOff x="249382" y="221673"/>
            <a:chExt cx="234497" cy="45600"/>
          </a:xfrm>
        </p:grpSpPr>
        <p:sp>
          <p:nvSpPr>
            <p:cNvPr id="1006" name="Google Shape;1006;p32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32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32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9" name="Google Shape;1009;p32">
            <a:hlinkClick/>
          </p:cNvPr>
          <p:cNvSpPr txBox="1"/>
          <p:nvPr/>
        </p:nvSpPr>
        <p:spPr>
          <a:xfrm>
            <a:off x="452567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1010" name="Google Shape;1010;p32">
            <a:hlinkClick/>
          </p:cNvPr>
          <p:cNvSpPr/>
          <p:nvPr/>
        </p:nvSpPr>
        <p:spPr>
          <a:xfrm>
            <a:off x="100634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1" name="Google Shape;1011;p32">
            <a:hlinkClick/>
          </p:cNvPr>
          <p:cNvSpPr txBox="1"/>
          <p:nvPr/>
        </p:nvSpPr>
        <p:spPr>
          <a:xfrm>
            <a:off x="452580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1012" name="Google Shape;1012;p32">
            <a:hlinkClick/>
          </p:cNvPr>
          <p:cNvSpPr/>
          <p:nvPr/>
        </p:nvSpPr>
        <p:spPr>
          <a:xfrm>
            <a:off x="104684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3" name="Google Shape;1013;p32">
            <a:hlinkClick/>
          </p:cNvPr>
          <p:cNvSpPr txBox="1"/>
          <p:nvPr/>
        </p:nvSpPr>
        <p:spPr>
          <a:xfrm>
            <a:off x="452578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1014" name="Google Shape;1014;p32"/>
          <p:cNvGrpSpPr/>
          <p:nvPr/>
        </p:nvGrpSpPr>
        <p:grpSpPr>
          <a:xfrm>
            <a:off x="124066" y="1323388"/>
            <a:ext cx="133412" cy="154502"/>
            <a:chOff x="431322" y="1764517"/>
            <a:chExt cx="177883" cy="206002"/>
          </a:xfrm>
        </p:grpSpPr>
        <p:sp>
          <p:nvSpPr>
            <p:cNvPr id="1015" name="Google Shape;1015;p32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32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32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18" name="Google Shape;1018;p32">
            <a:hlinkClick/>
          </p:cNvPr>
          <p:cNvSpPr txBox="1"/>
          <p:nvPr/>
        </p:nvSpPr>
        <p:spPr>
          <a:xfrm>
            <a:off x="452575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1019" name="Google Shape;1019;p32"/>
          <p:cNvGrpSpPr/>
          <p:nvPr/>
        </p:nvGrpSpPr>
        <p:grpSpPr>
          <a:xfrm>
            <a:off x="124067" y="1661080"/>
            <a:ext cx="152775" cy="152775"/>
            <a:chOff x="431322" y="2214773"/>
            <a:chExt cx="203700" cy="203700"/>
          </a:xfrm>
        </p:grpSpPr>
        <p:sp>
          <p:nvSpPr>
            <p:cNvPr id="1020" name="Google Shape;1020;p32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1021" name="Google Shape;1021;p32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22" name="Google Shape;1022;p32"/>
          <p:cNvGrpSpPr/>
          <p:nvPr/>
        </p:nvGrpSpPr>
        <p:grpSpPr>
          <a:xfrm>
            <a:off x="124077" y="2034346"/>
            <a:ext cx="152769" cy="152769"/>
            <a:chOff x="431321" y="3254199"/>
            <a:chExt cx="265500" cy="265500"/>
          </a:xfrm>
        </p:grpSpPr>
        <p:sp>
          <p:nvSpPr>
            <p:cNvPr id="1023" name="Google Shape;1023;p32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1024" name="Google Shape;1024;p32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5" name="Google Shape;1025;p32">
            <a:hlinkClick/>
          </p:cNvPr>
          <p:cNvSpPr txBox="1"/>
          <p:nvPr/>
        </p:nvSpPr>
        <p:spPr>
          <a:xfrm>
            <a:off x="452567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1026" name="Google Shape;1026;p32"/>
          <p:cNvCxnSpPr/>
          <p:nvPr/>
        </p:nvCxnSpPr>
        <p:spPr>
          <a:xfrm>
            <a:off x="129917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27" name="Google Shape;1027;p32">
            <a:hlinkClick/>
          </p:cNvPr>
          <p:cNvSpPr txBox="1"/>
          <p:nvPr/>
        </p:nvSpPr>
        <p:spPr>
          <a:xfrm>
            <a:off x="443017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C1C1C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>
              <a:solidFill>
                <a:srgbClr val="C1C1C1"/>
              </a:solidFill>
            </a:endParaRPr>
          </a:p>
        </p:txBody>
      </p:sp>
      <p:sp>
        <p:nvSpPr>
          <p:cNvPr id="1028" name="Google Shape;1028;p32">
            <a:hlinkClick/>
          </p:cNvPr>
          <p:cNvSpPr/>
          <p:nvPr/>
        </p:nvSpPr>
        <p:spPr>
          <a:xfrm>
            <a:off x="142380" y="2582373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9" name="Google Shape;1029;p32">
            <a:hlinkClick/>
          </p:cNvPr>
          <p:cNvSpPr txBox="1"/>
          <p:nvPr/>
        </p:nvSpPr>
        <p:spPr>
          <a:xfrm>
            <a:off x="452577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C1C1C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>
              <a:solidFill>
                <a:srgbClr val="C1C1C1"/>
              </a:solidFill>
            </a:endParaRPr>
          </a:p>
        </p:txBody>
      </p:sp>
      <p:sp>
        <p:nvSpPr>
          <p:cNvPr id="1030" name="Google Shape;1030;p32">
            <a:hlinkClick/>
          </p:cNvPr>
          <p:cNvSpPr/>
          <p:nvPr/>
        </p:nvSpPr>
        <p:spPr>
          <a:xfrm>
            <a:off x="143593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1" name="Google Shape;1031;p32"/>
          <p:cNvGrpSpPr/>
          <p:nvPr/>
        </p:nvGrpSpPr>
        <p:grpSpPr>
          <a:xfrm>
            <a:off x="124067" y="4251880"/>
            <a:ext cx="152775" cy="152775"/>
            <a:chOff x="431322" y="2214773"/>
            <a:chExt cx="203700" cy="203700"/>
          </a:xfrm>
        </p:grpSpPr>
        <p:sp>
          <p:nvSpPr>
            <p:cNvPr id="1032" name="Google Shape;1032;p32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1033" name="Google Shape;1033;p32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34" name="Google Shape;1034;p32">
            <a:hlinkClick/>
          </p:cNvPr>
          <p:cNvSpPr txBox="1"/>
          <p:nvPr/>
        </p:nvSpPr>
        <p:spPr>
          <a:xfrm>
            <a:off x="452575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  <p:pic>
        <p:nvPicPr>
          <p:cNvPr id="1035" name="Google Shape;1035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643080" y="1693425"/>
            <a:ext cx="3193820" cy="224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6" name="Google Shape;1036;p3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002300" y="1710006"/>
            <a:ext cx="3193820" cy="2215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33"/>
          <p:cNvSpPr/>
          <p:nvPr/>
        </p:nvSpPr>
        <p:spPr>
          <a:xfrm>
            <a:off x="1921220" y="567931"/>
            <a:ext cx="687600" cy="560100"/>
          </a:xfrm>
          <a:prstGeom prst="roundRect">
            <a:avLst>
              <a:gd fmla="val 7005" name="adj"/>
            </a:avLst>
          </a:prstGeom>
          <a:solidFill>
            <a:srgbClr val="282828"/>
          </a:solidFill>
          <a:ln>
            <a:noFill/>
          </a:ln>
          <a:effectLst>
            <a:outerShdw blurRad="127000" rotWithShape="0" algn="tl" dir="2700000" dist="38100">
              <a:srgbClr val="000000">
                <a:alpha val="6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2" name="Google Shape;1042;p33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1043" name="Google Shape;1043;p33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33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33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6" name="Google Shape;1046;p33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1047" name="Google Shape;1047;p33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1048" name="Google Shape;1048;p33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9" name="Google Shape;1049;p33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1050" name="Google Shape;1050;p33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1051" name="Google Shape;1051;p33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2" name="Google Shape;1052;p33"/>
          <p:cNvSpPr/>
          <p:nvPr/>
        </p:nvSpPr>
        <p:spPr>
          <a:xfrm>
            <a:off x="1714550" y="1321000"/>
            <a:ext cx="7429500" cy="38226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3" name="Google Shape;1053;p33"/>
          <p:cNvSpPr txBox="1"/>
          <p:nvPr/>
        </p:nvSpPr>
        <p:spPr>
          <a:xfrm>
            <a:off x="2606225" y="744950"/>
            <a:ext cx="6203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Further</a:t>
            </a: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Assessing the Relationship</a:t>
            </a:r>
            <a:endParaRPr sz="500"/>
          </a:p>
        </p:txBody>
      </p:sp>
      <p:sp>
        <p:nvSpPr>
          <p:cNvPr id="1054" name="Google Shape;1054;p33"/>
          <p:cNvSpPr txBox="1"/>
          <p:nvPr/>
        </p:nvSpPr>
        <p:spPr>
          <a:xfrm>
            <a:off x="1898112" y="1440775"/>
            <a:ext cx="6372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Multiply the Variables</a:t>
            </a: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: </a:t>
            </a:r>
            <a:endParaRPr sz="1100"/>
          </a:p>
        </p:txBody>
      </p:sp>
      <p:sp>
        <p:nvSpPr>
          <p:cNvPr id="1055" name="Google Shape;1055;p33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6" name="Google Shape;1056;p33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7" name="Google Shape;1057;p33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8" name="Google Shape;1058;p33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9" name="Google Shape;1059;p33"/>
          <p:cNvCxnSpPr/>
          <p:nvPr/>
        </p:nvCxnSpPr>
        <p:spPr>
          <a:xfrm>
            <a:off x="1888172" y="1841000"/>
            <a:ext cx="6372300" cy="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60" name="Google Shape;1060;p33"/>
          <p:cNvSpPr txBox="1"/>
          <p:nvPr/>
        </p:nvSpPr>
        <p:spPr>
          <a:xfrm>
            <a:off x="5579150" y="2009625"/>
            <a:ext cx="34011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Multiplying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columns shows relationship with no extraneous variables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microphone&#10;&#10;Description automatically generated" id="1061" name="Google Shape;1061;p3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632" r="16625" t="0"/>
          <a:stretch/>
        </p:blipFill>
        <p:spPr>
          <a:xfrm>
            <a:off x="1918625" y="565450"/>
            <a:ext cx="653700" cy="589200"/>
          </a:xfrm>
          <a:prstGeom prst="roundRect">
            <a:avLst>
              <a:gd fmla="val 6867" name="adj"/>
            </a:avLst>
          </a:prstGeom>
          <a:noFill/>
          <a:ln>
            <a:noFill/>
          </a:ln>
        </p:spPr>
      </p:pic>
      <p:sp>
        <p:nvSpPr>
          <p:cNvPr id="1062" name="Google Shape;1062;p33"/>
          <p:cNvSpPr/>
          <p:nvPr/>
        </p:nvSpPr>
        <p:spPr>
          <a:xfrm>
            <a:off x="-196750" y="0"/>
            <a:ext cx="191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3" name="Google Shape;1063;p33">
            <a:hlinkClick action="ppaction://hlinksldjump" r:id="rId4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1064" name="Google Shape;1064;p33">
            <a:hlinkClick action="ppaction://hlinksldjump" r:id="rId5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5" name="Google Shape;1065;p33">
            <a:hlinkClick action="ppaction://hlinksldjump" r:id="rId6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66" name="Google Shape;1066;p33">
            <a:hlinkClick action="ppaction://hlinksldjump" r:id="rId7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67" name="Google Shape;1067;p33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68" name="Google Shape;1068;p33">
            <a:hlinkClick action="ppaction://hlinksldjump" r:id="rId8"/>
          </p:cNvPr>
          <p:cNvSpPr/>
          <p:nvPr/>
        </p:nvSpPr>
        <p:spPr>
          <a:xfrm>
            <a:off x="301246" y="12838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9" name="Google Shape;1069;p33">
            <a:hlinkClick action="ppaction://hlinksldjump" r:id="rId9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1070" name="Google Shape;1070;p3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909775" y="2009632"/>
            <a:ext cx="3739200" cy="2737143"/>
          </a:xfrm>
          <a:prstGeom prst="rect">
            <a:avLst/>
          </a:prstGeom>
          <a:noFill/>
          <a:ln>
            <a:noFill/>
          </a:ln>
        </p:spPr>
      </p:pic>
      <p:sp>
        <p:nvSpPr>
          <p:cNvPr id="1071" name="Google Shape;1071;p33"/>
          <p:cNvSpPr/>
          <p:nvPr/>
        </p:nvSpPr>
        <p:spPr>
          <a:xfrm>
            <a:off x="-199425" y="0"/>
            <a:ext cx="2025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2" name="Google Shape;1072;p33"/>
          <p:cNvGrpSpPr/>
          <p:nvPr/>
        </p:nvGrpSpPr>
        <p:grpSpPr>
          <a:xfrm>
            <a:off x="100628" y="166249"/>
            <a:ext cx="270914" cy="52682"/>
            <a:chOff x="249382" y="221673"/>
            <a:chExt cx="234497" cy="45600"/>
          </a:xfrm>
        </p:grpSpPr>
        <p:sp>
          <p:nvSpPr>
            <p:cNvPr id="1073" name="Google Shape;1073;p33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33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33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6" name="Google Shape;1076;p33">
            <a:hlinkClick/>
          </p:cNvPr>
          <p:cNvSpPr txBox="1"/>
          <p:nvPr/>
        </p:nvSpPr>
        <p:spPr>
          <a:xfrm>
            <a:off x="452567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1077" name="Google Shape;1077;p33">
            <a:hlinkClick/>
          </p:cNvPr>
          <p:cNvSpPr/>
          <p:nvPr/>
        </p:nvSpPr>
        <p:spPr>
          <a:xfrm>
            <a:off x="100634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8" name="Google Shape;1078;p33">
            <a:hlinkClick/>
          </p:cNvPr>
          <p:cNvSpPr txBox="1"/>
          <p:nvPr/>
        </p:nvSpPr>
        <p:spPr>
          <a:xfrm>
            <a:off x="452580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1079" name="Google Shape;1079;p33">
            <a:hlinkClick/>
          </p:cNvPr>
          <p:cNvSpPr/>
          <p:nvPr/>
        </p:nvSpPr>
        <p:spPr>
          <a:xfrm>
            <a:off x="104684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0" name="Google Shape;1080;p33">
            <a:hlinkClick/>
          </p:cNvPr>
          <p:cNvSpPr txBox="1"/>
          <p:nvPr/>
        </p:nvSpPr>
        <p:spPr>
          <a:xfrm>
            <a:off x="452578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1081" name="Google Shape;1081;p33"/>
          <p:cNvGrpSpPr/>
          <p:nvPr/>
        </p:nvGrpSpPr>
        <p:grpSpPr>
          <a:xfrm>
            <a:off x="124066" y="1323388"/>
            <a:ext cx="133412" cy="154502"/>
            <a:chOff x="431322" y="1764517"/>
            <a:chExt cx="177883" cy="206002"/>
          </a:xfrm>
        </p:grpSpPr>
        <p:sp>
          <p:nvSpPr>
            <p:cNvPr id="1082" name="Google Shape;1082;p33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33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33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85" name="Google Shape;1085;p33">
            <a:hlinkClick/>
          </p:cNvPr>
          <p:cNvSpPr txBox="1"/>
          <p:nvPr/>
        </p:nvSpPr>
        <p:spPr>
          <a:xfrm>
            <a:off x="452575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1086" name="Google Shape;1086;p33"/>
          <p:cNvGrpSpPr/>
          <p:nvPr/>
        </p:nvGrpSpPr>
        <p:grpSpPr>
          <a:xfrm>
            <a:off x="124067" y="1661080"/>
            <a:ext cx="152775" cy="152775"/>
            <a:chOff x="431322" y="2214773"/>
            <a:chExt cx="203700" cy="203700"/>
          </a:xfrm>
        </p:grpSpPr>
        <p:sp>
          <p:nvSpPr>
            <p:cNvPr id="1087" name="Google Shape;1087;p33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1088" name="Google Shape;1088;p33">
              <a:hlinkClick/>
            </p:cNvPr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89" name="Google Shape;1089;p33"/>
          <p:cNvGrpSpPr/>
          <p:nvPr/>
        </p:nvGrpSpPr>
        <p:grpSpPr>
          <a:xfrm>
            <a:off x="124077" y="2034346"/>
            <a:ext cx="152769" cy="152769"/>
            <a:chOff x="431321" y="3254199"/>
            <a:chExt cx="265500" cy="265500"/>
          </a:xfrm>
        </p:grpSpPr>
        <p:sp>
          <p:nvSpPr>
            <p:cNvPr id="1090" name="Google Shape;1090;p33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1091" name="Google Shape;1091;p33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92" name="Google Shape;1092;p33">
            <a:hlinkClick/>
          </p:cNvPr>
          <p:cNvSpPr txBox="1"/>
          <p:nvPr/>
        </p:nvSpPr>
        <p:spPr>
          <a:xfrm>
            <a:off x="452567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1093" name="Google Shape;1093;p33"/>
          <p:cNvCxnSpPr/>
          <p:nvPr/>
        </p:nvCxnSpPr>
        <p:spPr>
          <a:xfrm>
            <a:off x="129917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94" name="Google Shape;1094;p33">
            <a:hlinkClick/>
          </p:cNvPr>
          <p:cNvSpPr txBox="1"/>
          <p:nvPr/>
        </p:nvSpPr>
        <p:spPr>
          <a:xfrm>
            <a:off x="443017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/>
          </a:p>
        </p:txBody>
      </p:sp>
      <p:sp>
        <p:nvSpPr>
          <p:cNvPr id="1095" name="Google Shape;1095;p33">
            <a:hlinkClick/>
          </p:cNvPr>
          <p:cNvSpPr/>
          <p:nvPr/>
        </p:nvSpPr>
        <p:spPr>
          <a:xfrm>
            <a:off x="153455" y="2533235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6" name="Google Shape;1096;p33">
            <a:hlinkClick/>
          </p:cNvPr>
          <p:cNvSpPr txBox="1"/>
          <p:nvPr/>
        </p:nvSpPr>
        <p:spPr>
          <a:xfrm>
            <a:off x="452577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1097" name="Google Shape;1097;p33">
            <a:hlinkClick/>
          </p:cNvPr>
          <p:cNvSpPr/>
          <p:nvPr/>
        </p:nvSpPr>
        <p:spPr>
          <a:xfrm>
            <a:off x="143593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98" name="Google Shape;1098;p33"/>
          <p:cNvGrpSpPr/>
          <p:nvPr/>
        </p:nvGrpSpPr>
        <p:grpSpPr>
          <a:xfrm>
            <a:off x="124067" y="4251880"/>
            <a:ext cx="152775" cy="152775"/>
            <a:chOff x="431322" y="2214773"/>
            <a:chExt cx="203700" cy="203700"/>
          </a:xfrm>
        </p:grpSpPr>
        <p:sp>
          <p:nvSpPr>
            <p:cNvPr id="1099" name="Google Shape;1099;p33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1100" name="Google Shape;1100;p33">
              <a:hlinkClick/>
            </p:cNvPr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01" name="Google Shape;1101;p33">
            <a:hlinkClick/>
          </p:cNvPr>
          <p:cNvSpPr txBox="1"/>
          <p:nvPr/>
        </p:nvSpPr>
        <p:spPr>
          <a:xfrm>
            <a:off x="452575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31A32"/>
            </a:gs>
            <a:gs pos="73000">
              <a:srgbClr val="121212"/>
            </a:gs>
            <a:gs pos="100000">
              <a:srgbClr val="121212"/>
            </a:gs>
          </a:gsLst>
          <a:lin ang="5400012" scaled="0"/>
        </a:gra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7"/>
          <p:cNvGrpSpPr/>
          <p:nvPr/>
        </p:nvGrpSpPr>
        <p:grpSpPr>
          <a:xfrm>
            <a:off x="2443181" y="219048"/>
            <a:ext cx="223451" cy="223451"/>
            <a:chOff x="8892506" y="664914"/>
            <a:chExt cx="209400" cy="209400"/>
          </a:xfrm>
        </p:grpSpPr>
        <p:sp>
          <p:nvSpPr>
            <p:cNvPr id="69" name="Google Shape;69;p17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70" name="Google Shape;70;p17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" name="Google Shape;71;p17"/>
          <p:cNvGrpSpPr/>
          <p:nvPr/>
        </p:nvGrpSpPr>
        <p:grpSpPr>
          <a:xfrm flipH="1">
            <a:off x="2749825" y="219048"/>
            <a:ext cx="223451" cy="223451"/>
            <a:chOff x="8892506" y="664914"/>
            <a:chExt cx="209400" cy="209400"/>
          </a:xfrm>
        </p:grpSpPr>
        <p:sp>
          <p:nvSpPr>
            <p:cNvPr id="72" name="Google Shape;72;p17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73" name="Google Shape;73;p17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4" name="Google Shape;74;p17"/>
          <p:cNvSpPr txBox="1"/>
          <p:nvPr/>
        </p:nvSpPr>
        <p:spPr>
          <a:xfrm>
            <a:off x="2443200" y="608525"/>
            <a:ext cx="61785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75" name="Google Shape;75;p17"/>
          <p:cNvSpPr/>
          <p:nvPr/>
        </p:nvSpPr>
        <p:spPr>
          <a:xfrm>
            <a:off x="3671762" y="3037295"/>
            <a:ext cx="6072" cy="643"/>
          </a:xfrm>
          <a:custGeom>
            <a:rect b="b" l="l" r="r" t="t"/>
            <a:pathLst>
              <a:path extrusionOk="0" h="857" w="8096">
                <a:moveTo>
                  <a:pt x="8096" y="0"/>
                </a:moveTo>
                <a:lnTo>
                  <a:pt x="0" y="0"/>
                </a:lnTo>
                <a:cubicBezTo>
                  <a:pt x="2667" y="1143"/>
                  <a:pt x="5429" y="1143"/>
                  <a:pt x="8096" y="0"/>
                </a:cubicBezTo>
                <a:close/>
              </a:path>
            </a:pathLst>
          </a:custGeom>
          <a:solidFill>
            <a:srgbClr val="19191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7"/>
          <p:cNvSpPr/>
          <p:nvPr/>
        </p:nvSpPr>
        <p:spPr>
          <a:xfrm>
            <a:off x="3671762" y="3037295"/>
            <a:ext cx="6072" cy="1179"/>
          </a:xfrm>
          <a:custGeom>
            <a:rect b="b" l="l" r="r" t="t"/>
            <a:pathLst>
              <a:path extrusionOk="0" h="1572" w="8096">
                <a:moveTo>
                  <a:pt x="8096" y="0"/>
                </a:moveTo>
                <a:cubicBezTo>
                  <a:pt x="5429" y="1143"/>
                  <a:pt x="2667" y="1143"/>
                  <a:pt x="0" y="0"/>
                </a:cubicBezTo>
                <a:cubicBezTo>
                  <a:pt x="2667" y="2191"/>
                  <a:pt x="5429" y="2000"/>
                  <a:pt x="8096" y="0"/>
                </a:cubicBezTo>
                <a:close/>
              </a:path>
            </a:pathLst>
          </a:custGeom>
          <a:solidFill>
            <a:srgbClr val="19191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7"/>
          <p:cNvSpPr txBox="1"/>
          <p:nvPr/>
        </p:nvSpPr>
        <p:spPr>
          <a:xfrm>
            <a:off x="2490750" y="1937769"/>
            <a:ext cx="64314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About the data:</a:t>
            </a:r>
            <a:endParaRPr sz="2000">
              <a:solidFill>
                <a:schemeClr val="lt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Open Sans Medium"/>
              <a:buChar char="-"/>
            </a:pPr>
            <a:r>
              <a:rPr lang="en" sz="17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No missing value, number of rows: 170,653</a:t>
            </a:r>
            <a:endParaRPr sz="1700">
              <a:solidFill>
                <a:schemeClr val="lt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Open Sans Medium"/>
              <a:buChar char="-"/>
            </a:pPr>
            <a:r>
              <a:rPr lang="en" sz="17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Includes songs from 1921 - 2021</a:t>
            </a:r>
            <a:endParaRPr sz="1700">
              <a:solidFill>
                <a:schemeClr val="lt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Open Sans Medium"/>
              <a:buChar char="-"/>
            </a:pPr>
            <a:r>
              <a:rPr lang="en" sz="17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Most columns are descriptive variables about the songs</a:t>
            </a:r>
            <a:endParaRPr sz="1700">
              <a:solidFill>
                <a:schemeClr val="lt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Open Sans Medium"/>
              <a:buChar char="-"/>
            </a:pPr>
            <a:r>
              <a:rPr lang="en" sz="17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Discarded columns: Artist name, release date (inconsistent &amp; redundant),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Tempo, Speechiness, mode, key</a:t>
            </a:r>
            <a:endParaRPr sz="1700">
              <a:solidFill>
                <a:schemeClr val="lt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B4B5B2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grpSp>
        <p:nvGrpSpPr>
          <p:cNvPr id="78" name="Google Shape;78;p17"/>
          <p:cNvGrpSpPr/>
          <p:nvPr/>
        </p:nvGrpSpPr>
        <p:grpSpPr>
          <a:xfrm>
            <a:off x="2490743" y="1354603"/>
            <a:ext cx="1373924" cy="376897"/>
            <a:chOff x="3660298" y="4527635"/>
            <a:chExt cx="1986300" cy="589823"/>
          </a:xfrm>
        </p:grpSpPr>
        <p:sp>
          <p:nvSpPr>
            <p:cNvPr id="79" name="Google Shape;79;p17"/>
            <p:cNvSpPr/>
            <p:nvPr/>
          </p:nvSpPr>
          <p:spPr>
            <a:xfrm>
              <a:off x="3660298" y="4527635"/>
              <a:ext cx="1986300" cy="585300"/>
            </a:xfrm>
            <a:prstGeom prst="roundRect">
              <a:avLst>
                <a:gd fmla="val 50000" name="adj"/>
              </a:avLst>
            </a:prstGeom>
            <a:solidFill>
              <a:srgbClr val="1ED76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7"/>
            <p:cNvSpPr txBox="1"/>
            <p:nvPr/>
          </p:nvSpPr>
          <p:spPr>
            <a:xfrm>
              <a:off x="4160399" y="4599658"/>
              <a:ext cx="9861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chemeClr val="lt1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Play</a:t>
              </a:r>
              <a:endParaRPr sz="1100"/>
            </a:p>
          </p:txBody>
        </p:sp>
      </p:grpSp>
      <p:grpSp>
        <p:nvGrpSpPr>
          <p:cNvPr id="81" name="Google Shape;81;p17"/>
          <p:cNvGrpSpPr/>
          <p:nvPr/>
        </p:nvGrpSpPr>
        <p:grpSpPr>
          <a:xfrm>
            <a:off x="4207444" y="1351780"/>
            <a:ext cx="1336383" cy="382556"/>
            <a:chOff x="6096000" y="4527635"/>
            <a:chExt cx="1986300" cy="594123"/>
          </a:xfrm>
        </p:grpSpPr>
        <p:sp>
          <p:nvSpPr>
            <p:cNvPr id="82" name="Google Shape;82;p17"/>
            <p:cNvSpPr/>
            <p:nvPr/>
          </p:nvSpPr>
          <p:spPr>
            <a:xfrm>
              <a:off x="6096000" y="4527635"/>
              <a:ext cx="1986300" cy="5853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7"/>
            <p:cNvSpPr txBox="1"/>
            <p:nvPr/>
          </p:nvSpPr>
          <p:spPr>
            <a:xfrm>
              <a:off x="6461426" y="4607858"/>
              <a:ext cx="1255500" cy="51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chemeClr val="lt1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Follow</a:t>
              </a:r>
              <a:endParaRPr sz="1100"/>
            </a:p>
          </p:txBody>
        </p:sp>
      </p:grpSp>
      <p:grpSp>
        <p:nvGrpSpPr>
          <p:cNvPr id="84" name="Google Shape;84;p17"/>
          <p:cNvGrpSpPr/>
          <p:nvPr/>
        </p:nvGrpSpPr>
        <p:grpSpPr>
          <a:xfrm>
            <a:off x="5465298" y="4882625"/>
            <a:ext cx="271112" cy="52875"/>
            <a:chOff x="8439178" y="4793291"/>
            <a:chExt cx="361483" cy="70500"/>
          </a:xfrm>
        </p:grpSpPr>
        <p:sp>
          <p:nvSpPr>
            <p:cNvPr id="85" name="Google Shape;85;p17"/>
            <p:cNvSpPr/>
            <p:nvPr/>
          </p:nvSpPr>
          <p:spPr>
            <a:xfrm>
              <a:off x="8439178" y="4793291"/>
              <a:ext cx="70500" cy="70500"/>
            </a:xfrm>
            <a:prstGeom prst="ellipse">
              <a:avLst/>
            </a:pr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7"/>
            <p:cNvSpPr/>
            <p:nvPr/>
          </p:nvSpPr>
          <p:spPr>
            <a:xfrm>
              <a:off x="8585904" y="4793291"/>
              <a:ext cx="70500" cy="70500"/>
            </a:xfrm>
            <a:prstGeom prst="ellipse">
              <a:avLst/>
            </a:pr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7"/>
            <p:cNvSpPr/>
            <p:nvPr/>
          </p:nvSpPr>
          <p:spPr>
            <a:xfrm>
              <a:off x="8730161" y="4793291"/>
              <a:ext cx="70500" cy="70500"/>
            </a:xfrm>
            <a:prstGeom prst="ellipse">
              <a:avLst/>
            </a:pr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88;p17"/>
          <p:cNvSpPr/>
          <p:nvPr/>
        </p:nvSpPr>
        <p:spPr>
          <a:xfrm>
            <a:off x="0" y="0"/>
            <a:ext cx="2025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9" name="Google Shape;89;p17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90" name="Google Shape;90;p17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3" name="Google Shape;93;p17">
            <a:hlinkClick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1ED760"/>
              </a:solidFill>
            </a:endParaRPr>
          </a:p>
        </p:txBody>
      </p:sp>
      <p:sp>
        <p:nvSpPr>
          <p:cNvPr id="94" name="Google Shape;94;p17">
            <a:hlinkClick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7">
            <a:hlinkClick/>
          </p:cNvPr>
          <p:cNvSpPr txBox="1"/>
          <p:nvPr/>
        </p:nvSpPr>
        <p:spPr>
          <a:xfrm>
            <a:off x="652005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96" name="Google Shape;96;p17">
            <a:hlinkClick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7">
            <a:hlinkClick/>
          </p:cNvPr>
          <p:cNvSpPr txBox="1"/>
          <p:nvPr/>
        </p:nvSpPr>
        <p:spPr>
          <a:xfrm>
            <a:off x="652003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98" name="Google Shape;98;p17"/>
          <p:cNvGrpSpPr/>
          <p:nvPr/>
        </p:nvGrpSpPr>
        <p:grpSpPr>
          <a:xfrm>
            <a:off x="323491" y="1323388"/>
            <a:ext cx="133412" cy="154502"/>
            <a:chOff x="431322" y="1764517"/>
            <a:chExt cx="177883" cy="206002"/>
          </a:xfrm>
        </p:grpSpPr>
        <p:sp>
          <p:nvSpPr>
            <p:cNvPr id="99" name="Google Shape;99;p17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7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7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7">
            <a:hlinkClick/>
          </p:cNvPr>
          <p:cNvSpPr txBox="1"/>
          <p:nvPr/>
        </p:nvSpPr>
        <p:spPr>
          <a:xfrm>
            <a:off x="652000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103" name="Google Shape;103;p17"/>
          <p:cNvGrpSpPr/>
          <p:nvPr/>
        </p:nvGrpSpPr>
        <p:grpSpPr>
          <a:xfrm>
            <a:off x="323492" y="1661080"/>
            <a:ext cx="152775" cy="152775"/>
            <a:chOff x="431322" y="2214773"/>
            <a:chExt cx="203700" cy="203700"/>
          </a:xfrm>
        </p:grpSpPr>
        <p:sp>
          <p:nvSpPr>
            <p:cNvPr id="104" name="Google Shape;104;p17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105" name="Google Shape;105;p17">
              <a:hlinkClick/>
            </p:cNvPr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6" name="Google Shape;106;p17"/>
          <p:cNvGrpSpPr/>
          <p:nvPr/>
        </p:nvGrpSpPr>
        <p:grpSpPr>
          <a:xfrm>
            <a:off x="323502" y="2034346"/>
            <a:ext cx="152769" cy="152769"/>
            <a:chOff x="431321" y="3254199"/>
            <a:chExt cx="265500" cy="265500"/>
          </a:xfrm>
        </p:grpSpPr>
        <p:sp>
          <p:nvSpPr>
            <p:cNvPr id="107" name="Google Shape;107;p17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108" name="Google Shape;108;p17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9" name="Google Shape;109;p17">
            <a:hlinkClick/>
          </p:cNvPr>
          <p:cNvSpPr txBox="1"/>
          <p:nvPr/>
        </p:nvSpPr>
        <p:spPr>
          <a:xfrm>
            <a:off x="651992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110" name="Google Shape;110;p17"/>
          <p:cNvCxnSpPr/>
          <p:nvPr/>
        </p:nvCxnSpPr>
        <p:spPr>
          <a:xfrm>
            <a:off x="329342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1" name="Google Shape;111;p17">
            <a:hlinkClick/>
          </p:cNvPr>
          <p:cNvSpPr txBox="1"/>
          <p:nvPr/>
        </p:nvSpPr>
        <p:spPr>
          <a:xfrm>
            <a:off x="642442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/>
          </a:p>
        </p:txBody>
      </p:sp>
      <p:sp>
        <p:nvSpPr>
          <p:cNvPr id="112" name="Google Shape;112;p17">
            <a:hlinkClick/>
          </p:cNvPr>
          <p:cNvSpPr/>
          <p:nvPr/>
        </p:nvSpPr>
        <p:spPr>
          <a:xfrm>
            <a:off x="352879" y="2533235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7">
            <a:hlinkClick/>
          </p:cNvPr>
          <p:cNvSpPr txBox="1"/>
          <p:nvPr/>
        </p:nvSpPr>
        <p:spPr>
          <a:xfrm>
            <a:off x="652002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114" name="Google Shape;114;p17">
            <a:hlinkClick/>
          </p:cNvPr>
          <p:cNvSpPr/>
          <p:nvPr/>
        </p:nvSpPr>
        <p:spPr>
          <a:xfrm>
            <a:off x="343018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5" name="Google Shape;115;p17"/>
          <p:cNvGrpSpPr/>
          <p:nvPr/>
        </p:nvGrpSpPr>
        <p:grpSpPr>
          <a:xfrm>
            <a:off x="323492" y="4251880"/>
            <a:ext cx="152775" cy="152775"/>
            <a:chOff x="431322" y="2214773"/>
            <a:chExt cx="203700" cy="203700"/>
          </a:xfrm>
        </p:grpSpPr>
        <p:sp>
          <p:nvSpPr>
            <p:cNvPr id="116" name="Google Shape;116;p17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117" name="Google Shape;117;p17">
              <a:hlinkClick/>
            </p:cNvPr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8" name="Google Shape;118;p17">
            <a:hlinkClick/>
          </p:cNvPr>
          <p:cNvSpPr txBox="1"/>
          <p:nvPr/>
        </p:nvSpPr>
        <p:spPr>
          <a:xfrm>
            <a:off x="652000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31A32"/>
            </a:gs>
            <a:gs pos="73000">
              <a:srgbClr val="121212"/>
            </a:gs>
            <a:gs pos="100000">
              <a:srgbClr val="121212"/>
            </a:gs>
          </a:gsLst>
          <a:lin ang="5400012" scaled="0"/>
        </a:gra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8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124" name="Google Shape;124;p18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" name="Google Shape;127;p18"/>
          <p:cNvGrpSpPr/>
          <p:nvPr/>
        </p:nvGrpSpPr>
        <p:grpSpPr>
          <a:xfrm>
            <a:off x="2214581" y="219048"/>
            <a:ext cx="223451" cy="223451"/>
            <a:chOff x="8892506" y="664914"/>
            <a:chExt cx="209400" cy="209400"/>
          </a:xfrm>
        </p:grpSpPr>
        <p:sp>
          <p:nvSpPr>
            <p:cNvPr id="128" name="Google Shape;128;p18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129" name="Google Shape;129;p18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" name="Google Shape;130;p18"/>
          <p:cNvGrpSpPr/>
          <p:nvPr/>
        </p:nvGrpSpPr>
        <p:grpSpPr>
          <a:xfrm flipH="1">
            <a:off x="2521225" y="219048"/>
            <a:ext cx="223451" cy="223451"/>
            <a:chOff x="8892506" y="664914"/>
            <a:chExt cx="209400" cy="209400"/>
          </a:xfrm>
        </p:grpSpPr>
        <p:sp>
          <p:nvSpPr>
            <p:cNvPr id="131" name="Google Shape;131;p18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132" name="Google Shape;132;p18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33" name="Google Shape;133;p18"/>
          <p:cNvCxnSpPr/>
          <p:nvPr/>
        </p:nvCxnSpPr>
        <p:spPr>
          <a:xfrm>
            <a:off x="253142" y="2402327"/>
            <a:ext cx="1750200" cy="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4" name="Google Shape;134;p18"/>
          <p:cNvSpPr txBox="1"/>
          <p:nvPr/>
        </p:nvSpPr>
        <p:spPr>
          <a:xfrm>
            <a:off x="2060125" y="456125"/>
            <a:ext cx="61785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Data exploration</a:t>
            </a:r>
            <a:endParaRPr sz="1100"/>
          </a:p>
        </p:txBody>
      </p:sp>
      <p:sp>
        <p:nvSpPr>
          <p:cNvPr id="135" name="Google Shape;135;p18"/>
          <p:cNvSpPr/>
          <p:nvPr/>
        </p:nvSpPr>
        <p:spPr>
          <a:xfrm>
            <a:off x="3671762" y="3037295"/>
            <a:ext cx="6072" cy="643"/>
          </a:xfrm>
          <a:custGeom>
            <a:rect b="b" l="l" r="r" t="t"/>
            <a:pathLst>
              <a:path extrusionOk="0" h="857" w="8096">
                <a:moveTo>
                  <a:pt x="8096" y="0"/>
                </a:moveTo>
                <a:lnTo>
                  <a:pt x="0" y="0"/>
                </a:lnTo>
                <a:cubicBezTo>
                  <a:pt x="2667" y="1143"/>
                  <a:pt x="5429" y="1143"/>
                  <a:pt x="8096" y="0"/>
                </a:cubicBezTo>
                <a:close/>
              </a:path>
            </a:pathLst>
          </a:custGeom>
          <a:solidFill>
            <a:srgbClr val="19191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8"/>
          <p:cNvSpPr/>
          <p:nvPr/>
        </p:nvSpPr>
        <p:spPr>
          <a:xfrm>
            <a:off x="3671762" y="3037295"/>
            <a:ext cx="6072" cy="1179"/>
          </a:xfrm>
          <a:custGeom>
            <a:rect b="b" l="l" r="r" t="t"/>
            <a:pathLst>
              <a:path extrusionOk="0" h="1572" w="8096">
                <a:moveTo>
                  <a:pt x="8096" y="0"/>
                </a:moveTo>
                <a:cubicBezTo>
                  <a:pt x="5429" y="1143"/>
                  <a:pt x="2667" y="1143"/>
                  <a:pt x="0" y="0"/>
                </a:cubicBezTo>
                <a:cubicBezTo>
                  <a:pt x="2667" y="2191"/>
                  <a:pt x="5429" y="2000"/>
                  <a:pt x="8096" y="0"/>
                </a:cubicBezTo>
                <a:close/>
              </a:path>
            </a:pathLst>
          </a:custGeom>
          <a:solidFill>
            <a:srgbClr val="19191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1983925" y="1091250"/>
            <a:ext cx="3872100" cy="38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Initial findings</a:t>
            </a:r>
            <a:r>
              <a:rPr lang="en" sz="19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:</a:t>
            </a:r>
            <a:endParaRPr sz="1900">
              <a:solidFill>
                <a:schemeClr val="lt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 Medium"/>
              <a:buChar char="-"/>
            </a:pPr>
            <a:r>
              <a:rPr lang="en" sz="1600">
                <a:solidFill>
                  <a:srgbClr val="1ED760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Upward trend for many factors</a:t>
            </a:r>
            <a:r>
              <a:rPr lang="en" sz="16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: loudness, energy, danceability, popularity</a:t>
            </a:r>
            <a:endParaRPr sz="1600">
              <a:solidFill>
                <a:schemeClr val="lt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 Medium"/>
              <a:buChar char="-"/>
            </a:pPr>
            <a:r>
              <a:rPr lang="en" sz="1600">
                <a:solidFill>
                  <a:srgbClr val="1ED760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Uneven distribution of popularity</a:t>
            </a:r>
            <a:r>
              <a:rPr lang="en" sz="16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:</a:t>
            </a:r>
            <a:endParaRPr sz="1600">
              <a:solidFill>
                <a:schemeClr val="lt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 Medium"/>
              <a:buChar char="-"/>
            </a:pPr>
            <a:r>
              <a:rPr lang="en" sz="16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 lot of songs (about 16%) have a popularity of zero, and popular songs are rare  </a:t>
            </a:r>
            <a:endParaRPr sz="1600">
              <a:solidFill>
                <a:schemeClr val="lt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600"/>
              <a:buFont typeface="Open Sans Medium"/>
              <a:buChar char="-"/>
            </a:pPr>
            <a:r>
              <a:rPr lang="en" sz="16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As we’ll see, we dropped </a:t>
            </a:r>
            <a:r>
              <a:rPr lang="en" sz="1600">
                <a:solidFill>
                  <a:srgbClr val="1ED760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some columns that did not make sense</a:t>
            </a:r>
            <a:r>
              <a:rPr lang="en" sz="16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 (key, mode…) </a:t>
            </a:r>
            <a:endParaRPr sz="1600">
              <a:solidFill>
                <a:srgbClr val="B4B5B2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grpSp>
        <p:nvGrpSpPr>
          <p:cNvPr id="138" name="Google Shape;138;p18"/>
          <p:cNvGrpSpPr/>
          <p:nvPr/>
        </p:nvGrpSpPr>
        <p:grpSpPr>
          <a:xfrm>
            <a:off x="5465298" y="4882625"/>
            <a:ext cx="271112" cy="52875"/>
            <a:chOff x="8439178" y="4793291"/>
            <a:chExt cx="361483" cy="70500"/>
          </a:xfrm>
        </p:grpSpPr>
        <p:sp>
          <p:nvSpPr>
            <p:cNvPr id="139" name="Google Shape;139;p18"/>
            <p:cNvSpPr/>
            <p:nvPr/>
          </p:nvSpPr>
          <p:spPr>
            <a:xfrm>
              <a:off x="8439178" y="4793291"/>
              <a:ext cx="70500" cy="70500"/>
            </a:xfrm>
            <a:prstGeom prst="ellipse">
              <a:avLst/>
            </a:pr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8585904" y="4793291"/>
              <a:ext cx="70500" cy="70500"/>
            </a:xfrm>
            <a:prstGeom prst="ellipse">
              <a:avLst/>
            </a:pr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8730161" y="4793291"/>
              <a:ext cx="70500" cy="70500"/>
            </a:xfrm>
            <a:prstGeom prst="ellipse">
              <a:avLst/>
            </a:pr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18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143" name="Google Shape;143;p18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8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rgbClr val="1ED76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5" name="Google Shape;145;p18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8"/>
          <p:cNvSpPr/>
          <p:nvPr/>
        </p:nvSpPr>
        <p:spPr>
          <a:xfrm>
            <a:off x="0" y="0"/>
            <a:ext cx="2025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7" name="Google Shape;147;p18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148" name="Google Shape;148;p18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1" name="Google Shape;151;p18">
            <a:hlinkClick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152" name="Google Shape;152;p18">
            <a:hlinkClick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8">
            <a:hlinkClick/>
          </p:cNvPr>
          <p:cNvSpPr txBox="1"/>
          <p:nvPr/>
        </p:nvSpPr>
        <p:spPr>
          <a:xfrm>
            <a:off x="652005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>
              <a:solidFill>
                <a:srgbClr val="1ED760"/>
              </a:solidFill>
            </a:endParaRPr>
          </a:p>
        </p:txBody>
      </p:sp>
      <p:sp>
        <p:nvSpPr>
          <p:cNvPr id="154" name="Google Shape;154;p18">
            <a:hlinkClick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8">
            <a:hlinkClick/>
          </p:cNvPr>
          <p:cNvSpPr txBox="1"/>
          <p:nvPr/>
        </p:nvSpPr>
        <p:spPr>
          <a:xfrm>
            <a:off x="652003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156" name="Google Shape;156;p18"/>
          <p:cNvGrpSpPr/>
          <p:nvPr/>
        </p:nvGrpSpPr>
        <p:grpSpPr>
          <a:xfrm>
            <a:off x="323491" y="1323388"/>
            <a:ext cx="133412" cy="154502"/>
            <a:chOff x="431322" y="1764517"/>
            <a:chExt cx="177883" cy="206002"/>
          </a:xfrm>
        </p:grpSpPr>
        <p:sp>
          <p:nvSpPr>
            <p:cNvPr id="157" name="Google Shape;157;p18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8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8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0" name="Google Shape;160;p18">
            <a:hlinkClick/>
          </p:cNvPr>
          <p:cNvSpPr txBox="1"/>
          <p:nvPr/>
        </p:nvSpPr>
        <p:spPr>
          <a:xfrm>
            <a:off x="652000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161" name="Google Shape;161;p18"/>
          <p:cNvGrpSpPr/>
          <p:nvPr/>
        </p:nvGrpSpPr>
        <p:grpSpPr>
          <a:xfrm>
            <a:off x="323492" y="1661080"/>
            <a:ext cx="152775" cy="152775"/>
            <a:chOff x="431322" y="2214773"/>
            <a:chExt cx="203700" cy="203700"/>
          </a:xfrm>
        </p:grpSpPr>
        <p:sp>
          <p:nvSpPr>
            <p:cNvPr id="162" name="Google Shape;162;p18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163" name="Google Shape;163;p18">
              <a:hlinkClick/>
            </p:cNvPr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4" name="Google Shape;164;p18"/>
          <p:cNvGrpSpPr/>
          <p:nvPr/>
        </p:nvGrpSpPr>
        <p:grpSpPr>
          <a:xfrm>
            <a:off x="323502" y="2034346"/>
            <a:ext cx="152769" cy="152769"/>
            <a:chOff x="431321" y="3254199"/>
            <a:chExt cx="265500" cy="265500"/>
          </a:xfrm>
        </p:grpSpPr>
        <p:sp>
          <p:nvSpPr>
            <p:cNvPr id="165" name="Google Shape;165;p18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166" name="Google Shape;166;p18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7" name="Google Shape;167;p18">
            <a:hlinkClick/>
          </p:cNvPr>
          <p:cNvSpPr txBox="1"/>
          <p:nvPr/>
        </p:nvSpPr>
        <p:spPr>
          <a:xfrm>
            <a:off x="651992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168" name="Google Shape;168;p18"/>
          <p:cNvCxnSpPr/>
          <p:nvPr/>
        </p:nvCxnSpPr>
        <p:spPr>
          <a:xfrm>
            <a:off x="329342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9" name="Google Shape;169;p18">
            <a:hlinkClick/>
          </p:cNvPr>
          <p:cNvSpPr txBox="1"/>
          <p:nvPr/>
        </p:nvSpPr>
        <p:spPr>
          <a:xfrm>
            <a:off x="642442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/>
          </a:p>
        </p:txBody>
      </p:sp>
      <p:sp>
        <p:nvSpPr>
          <p:cNvPr id="170" name="Google Shape;170;p18">
            <a:hlinkClick/>
          </p:cNvPr>
          <p:cNvSpPr/>
          <p:nvPr/>
        </p:nvSpPr>
        <p:spPr>
          <a:xfrm>
            <a:off x="352879" y="2533235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>
            <a:hlinkClick/>
          </p:cNvPr>
          <p:cNvSpPr txBox="1"/>
          <p:nvPr/>
        </p:nvSpPr>
        <p:spPr>
          <a:xfrm>
            <a:off x="652002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172" name="Google Shape;172;p18">
            <a:hlinkClick/>
          </p:cNvPr>
          <p:cNvSpPr/>
          <p:nvPr/>
        </p:nvSpPr>
        <p:spPr>
          <a:xfrm>
            <a:off x="343018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3" name="Google Shape;173;p18"/>
          <p:cNvGrpSpPr/>
          <p:nvPr/>
        </p:nvGrpSpPr>
        <p:grpSpPr>
          <a:xfrm>
            <a:off x="323492" y="4251880"/>
            <a:ext cx="152775" cy="152775"/>
            <a:chOff x="431322" y="2214773"/>
            <a:chExt cx="203700" cy="203700"/>
          </a:xfrm>
        </p:grpSpPr>
        <p:sp>
          <p:nvSpPr>
            <p:cNvPr id="174" name="Google Shape;174;p18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175" name="Google Shape;175;p18">
              <a:hlinkClick/>
            </p:cNvPr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6" name="Google Shape;176;p18">
            <a:hlinkClick/>
          </p:cNvPr>
          <p:cNvSpPr txBox="1"/>
          <p:nvPr/>
        </p:nvSpPr>
        <p:spPr>
          <a:xfrm>
            <a:off x="652000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  <p:pic>
        <p:nvPicPr>
          <p:cNvPr id="177" name="Google Shape;177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32277" y="2182862"/>
            <a:ext cx="3102472" cy="195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/>
          <p:nvPr/>
        </p:nvSpPr>
        <p:spPr>
          <a:xfrm>
            <a:off x="1921220" y="567931"/>
            <a:ext cx="687600" cy="560100"/>
          </a:xfrm>
          <a:prstGeom prst="roundRect">
            <a:avLst>
              <a:gd fmla="val 7005" name="adj"/>
            </a:avLst>
          </a:prstGeom>
          <a:solidFill>
            <a:srgbClr val="282828"/>
          </a:solidFill>
          <a:ln>
            <a:noFill/>
          </a:ln>
          <a:effectLst>
            <a:outerShdw blurRad="127000" rotWithShape="0" algn="tl" dir="2700000" dist="38100">
              <a:srgbClr val="000000">
                <a:alpha val="6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9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184" name="Google Shape;184;p19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p19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188" name="Google Shape;188;p19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189" name="Google Shape;189;p19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" name="Google Shape;190;p19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191" name="Google Shape;191;p19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192" name="Google Shape;192;p19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3" name="Google Shape;193;p19"/>
          <p:cNvSpPr/>
          <p:nvPr/>
        </p:nvSpPr>
        <p:spPr>
          <a:xfrm>
            <a:off x="1714550" y="1321000"/>
            <a:ext cx="7429500" cy="38226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2606225" y="744950"/>
            <a:ext cx="5682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500"/>
          </a:p>
        </p:txBody>
      </p:sp>
      <p:sp>
        <p:nvSpPr>
          <p:cNvPr id="195" name="Google Shape;195;p19"/>
          <p:cNvSpPr txBox="1"/>
          <p:nvPr/>
        </p:nvSpPr>
        <p:spPr>
          <a:xfrm>
            <a:off x="1848000" y="1440775"/>
            <a:ext cx="64224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Most linear relationship: Year and Popularity (1-100)  </a:t>
            </a:r>
            <a:endParaRPr sz="1200"/>
          </a:p>
        </p:txBody>
      </p:sp>
      <p:sp>
        <p:nvSpPr>
          <p:cNvPr id="196" name="Google Shape;196;p19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9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9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0" name="Google Shape;200;p19"/>
          <p:cNvCxnSpPr/>
          <p:nvPr/>
        </p:nvCxnSpPr>
        <p:spPr>
          <a:xfrm>
            <a:off x="1888172" y="1841000"/>
            <a:ext cx="7056600" cy="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1" name="Google Shape;201;p19"/>
          <p:cNvSpPr txBox="1"/>
          <p:nvPr/>
        </p:nvSpPr>
        <p:spPr>
          <a:xfrm>
            <a:off x="1714550" y="2009625"/>
            <a:ext cx="3115800" cy="28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most linear relationship: r^2 = 0.74 </a:t>
            </a:r>
            <a:b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Most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(very) </a:t>
            </a: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popular songs are new</a:t>
            </a:r>
            <a:b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Can probably be explained by Spotify’s audience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microphone&#10;&#10;Description automatically generated" id="202" name="Google Shape;202;p1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632" r="16625" t="0"/>
          <a:stretch/>
        </p:blipFill>
        <p:spPr>
          <a:xfrm>
            <a:off x="1918625" y="565450"/>
            <a:ext cx="653700" cy="589200"/>
          </a:xfrm>
          <a:prstGeom prst="roundRect">
            <a:avLst>
              <a:gd fmla="val 6867" name="adj"/>
            </a:avLst>
          </a:prstGeom>
          <a:noFill/>
          <a:ln>
            <a:noFill/>
          </a:ln>
        </p:spPr>
      </p:pic>
      <p:sp>
        <p:nvSpPr>
          <p:cNvPr id="203" name="Google Shape;203;p19">
            <a:hlinkClick action="ppaction://hlinksldjump" r:id="rId4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204" name="Google Shape;204;p19">
            <a:hlinkClick action="ppaction://hlinksldjump" r:id="rId5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9">
            <a:hlinkClick action="ppaction://hlinksldjump" r:id="rId6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06" name="Google Shape;206;p19">
            <a:hlinkClick action="ppaction://hlinksldjump" r:id="rId7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7" name="Google Shape;207;p19"/>
          <p:cNvCxnSpPr/>
          <p:nvPr/>
        </p:nvCxnSpPr>
        <p:spPr>
          <a:xfrm>
            <a:off x="304092" y="4433027"/>
            <a:ext cx="1213800" cy="288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8" name="Google Shape;208;p19">
            <a:hlinkClick action="ppaction://hlinksldjump" r:id="rId8"/>
          </p:cNvPr>
          <p:cNvSpPr/>
          <p:nvPr/>
        </p:nvSpPr>
        <p:spPr>
          <a:xfrm>
            <a:off x="301246" y="13600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9">
            <a:hlinkClick action="ppaction://hlinksldjump" r:id="rId9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rgbClr val="1ED76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210" name="Google Shape;210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88925" y="2009625"/>
            <a:ext cx="3963075" cy="28522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19">
            <a:hlinkClick action="ppaction://hlinksldjump" r:id="rId11"/>
          </p:cNvPr>
          <p:cNvSpPr txBox="1"/>
          <p:nvPr/>
        </p:nvSpPr>
        <p:spPr>
          <a:xfrm>
            <a:off x="627245" y="1841000"/>
            <a:ext cx="10521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grpSp>
        <p:nvGrpSpPr>
          <p:cNvPr id="212" name="Google Shape;212;p19"/>
          <p:cNvGrpSpPr/>
          <p:nvPr/>
        </p:nvGrpSpPr>
        <p:grpSpPr>
          <a:xfrm>
            <a:off x="313186" y="1935640"/>
            <a:ext cx="133394" cy="156932"/>
            <a:chOff x="431322" y="1764517"/>
            <a:chExt cx="177883" cy="206002"/>
          </a:xfrm>
        </p:grpSpPr>
        <p:sp>
          <p:nvSpPr>
            <p:cNvPr id="213" name="Google Shape;213;p19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9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9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6" name="Google Shape;216;p19"/>
          <p:cNvSpPr/>
          <p:nvPr/>
        </p:nvSpPr>
        <p:spPr>
          <a:xfrm>
            <a:off x="0" y="0"/>
            <a:ext cx="17706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7" name="Google Shape;217;p19"/>
          <p:cNvGrpSpPr/>
          <p:nvPr/>
        </p:nvGrpSpPr>
        <p:grpSpPr>
          <a:xfrm>
            <a:off x="262237" y="166249"/>
            <a:ext cx="236772" cy="52682"/>
            <a:chOff x="249382" y="221673"/>
            <a:chExt cx="234497" cy="45600"/>
          </a:xfrm>
        </p:grpSpPr>
        <p:sp>
          <p:nvSpPr>
            <p:cNvPr id="218" name="Google Shape;218;p19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1" name="Google Shape;221;p19">
            <a:hlinkClick/>
          </p:cNvPr>
          <p:cNvSpPr txBox="1"/>
          <p:nvPr/>
        </p:nvSpPr>
        <p:spPr>
          <a:xfrm>
            <a:off x="569810" y="634328"/>
            <a:ext cx="6024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222" name="Google Shape;222;p19">
            <a:hlinkClick/>
          </p:cNvPr>
          <p:cNvSpPr/>
          <p:nvPr/>
        </p:nvSpPr>
        <p:spPr>
          <a:xfrm>
            <a:off x="262237" y="628439"/>
            <a:ext cx="133871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19">
            <a:hlinkClick/>
          </p:cNvPr>
          <p:cNvSpPr txBox="1"/>
          <p:nvPr/>
        </p:nvSpPr>
        <p:spPr>
          <a:xfrm>
            <a:off x="569821" y="977025"/>
            <a:ext cx="953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224" name="Google Shape;224;p19">
            <a:hlinkClick/>
          </p:cNvPr>
          <p:cNvSpPr/>
          <p:nvPr/>
        </p:nvSpPr>
        <p:spPr>
          <a:xfrm>
            <a:off x="265776" y="971141"/>
            <a:ext cx="142086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19">
            <a:hlinkClick/>
          </p:cNvPr>
          <p:cNvSpPr txBox="1"/>
          <p:nvPr/>
        </p:nvSpPr>
        <p:spPr>
          <a:xfrm>
            <a:off x="564932" y="1256975"/>
            <a:ext cx="984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>
              <a:solidFill>
                <a:srgbClr val="1ED760"/>
              </a:solidFill>
            </a:endParaRPr>
          </a:p>
        </p:txBody>
      </p:sp>
      <p:grpSp>
        <p:nvGrpSpPr>
          <p:cNvPr id="226" name="Google Shape;226;p19"/>
          <p:cNvGrpSpPr/>
          <p:nvPr/>
        </p:nvGrpSpPr>
        <p:grpSpPr>
          <a:xfrm>
            <a:off x="282732" y="1323388"/>
            <a:ext cx="116602" cy="154502"/>
            <a:chOff x="431322" y="1764517"/>
            <a:chExt cx="177883" cy="206002"/>
          </a:xfrm>
        </p:grpSpPr>
        <p:sp>
          <p:nvSpPr>
            <p:cNvPr id="227" name="Google Shape;227;p19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1ED76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9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1ED76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9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1ED76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0" name="Google Shape;230;p19">
            <a:hlinkClick/>
          </p:cNvPr>
          <p:cNvSpPr txBox="1"/>
          <p:nvPr/>
        </p:nvSpPr>
        <p:spPr>
          <a:xfrm>
            <a:off x="569817" y="1650650"/>
            <a:ext cx="120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231" name="Google Shape;231;p19"/>
          <p:cNvGrpSpPr/>
          <p:nvPr/>
        </p:nvGrpSpPr>
        <p:grpSpPr>
          <a:xfrm>
            <a:off x="282732" y="1661080"/>
            <a:ext cx="133525" cy="152775"/>
            <a:chOff x="431322" y="2214773"/>
            <a:chExt cx="203700" cy="203700"/>
          </a:xfrm>
        </p:grpSpPr>
        <p:sp>
          <p:nvSpPr>
            <p:cNvPr id="232" name="Google Shape;232;p19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233" name="Google Shape;233;p19">
              <a:hlinkClick/>
            </p:cNvPr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4" name="Google Shape;234;p19"/>
          <p:cNvGrpSpPr/>
          <p:nvPr/>
        </p:nvGrpSpPr>
        <p:grpSpPr>
          <a:xfrm>
            <a:off x="282694" y="2034346"/>
            <a:ext cx="133493" cy="152769"/>
            <a:chOff x="431321" y="3254199"/>
            <a:chExt cx="265500" cy="265500"/>
          </a:xfrm>
        </p:grpSpPr>
        <p:sp>
          <p:nvSpPr>
            <p:cNvPr id="235" name="Google Shape;235;p19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236" name="Google Shape;236;p19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7" name="Google Shape;237;p19">
            <a:hlinkClick/>
          </p:cNvPr>
          <p:cNvSpPr txBox="1"/>
          <p:nvPr/>
        </p:nvSpPr>
        <p:spPr>
          <a:xfrm>
            <a:off x="569810" y="1987469"/>
            <a:ext cx="752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238" name="Google Shape;238;p19"/>
          <p:cNvCxnSpPr/>
          <p:nvPr/>
        </p:nvCxnSpPr>
        <p:spPr>
          <a:xfrm>
            <a:off x="287829" y="4002527"/>
            <a:ext cx="11052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9" name="Google Shape;239;p19">
            <a:hlinkClick/>
          </p:cNvPr>
          <p:cNvSpPr txBox="1"/>
          <p:nvPr/>
        </p:nvSpPr>
        <p:spPr>
          <a:xfrm>
            <a:off x="561464" y="2512523"/>
            <a:ext cx="8493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/>
          </a:p>
        </p:txBody>
      </p:sp>
      <p:sp>
        <p:nvSpPr>
          <p:cNvPr id="240" name="Google Shape;240;p19">
            <a:hlinkClick/>
          </p:cNvPr>
          <p:cNvSpPr/>
          <p:nvPr/>
        </p:nvSpPr>
        <p:spPr>
          <a:xfrm>
            <a:off x="308400" y="2533235"/>
            <a:ext cx="100899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9">
            <a:hlinkClick/>
          </p:cNvPr>
          <p:cNvSpPr txBox="1"/>
          <p:nvPr/>
        </p:nvSpPr>
        <p:spPr>
          <a:xfrm>
            <a:off x="569818" y="2949000"/>
            <a:ext cx="7872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242" name="Google Shape;242;p19">
            <a:hlinkClick/>
          </p:cNvPr>
          <p:cNvSpPr/>
          <p:nvPr/>
        </p:nvSpPr>
        <p:spPr>
          <a:xfrm>
            <a:off x="299781" y="2968523"/>
            <a:ext cx="113804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3" name="Google Shape;243;p19"/>
          <p:cNvGrpSpPr/>
          <p:nvPr/>
        </p:nvGrpSpPr>
        <p:grpSpPr>
          <a:xfrm>
            <a:off x="282732" y="4251880"/>
            <a:ext cx="133525" cy="152775"/>
            <a:chOff x="431322" y="2214773"/>
            <a:chExt cx="203700" cy="203700"/>
          </a:xfrm>
        </p:grpSpPr>
        <p:sp>
          <p:nvSpPr>
            <p:cNvPr id="244" name="Google Shape;244;p19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245" name="Google Shape;245;p19">
              <a:hlinkClick/>
            </p:cNvPr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6" name="Google Shape;246;p19">
            <a:hlinkClick/>
          </p:cNvPr>
          <p:cNvSpPr txBox="1"/>
          <p:nvPr/>
        </p:nvSpPr>
        <p:spPr>
          <a:xfrm>
            <a:off x="569817" y="4241450"/>
            <a:ext cx="12006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/>
          <p:nvPr/>
        </p:nvSpPr>
        <p:spPr>
          <a:xfrm>
            <a:off x="1921220" y="567931"/>
            <a:ext cx="687600" cy="560100"/>
          </a:xfrm>
          <a:prstGeom prst="roundRect">
            <a:avLst>
              <a:gd fmla="val 7005" name="adj"/>
            </a:avLst>
          </a:prstGeom>
          <a:solidFill>
            <a:srgbClr val="282828"/>
          </a:solidFill>
          <a:ln>
            <a:noFill/>
          </a:ln>
          <a:effectLst>
            <a:outerShdw blurRad="127000" rotWithShape="0" algn="tl" dir="2700000" dist="38100">
              <a:srgbClr val="000000">
                <a:alpha val="6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" name="Google Shape;252;p20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253" name="Google Shape;253;p20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6" name="Google Shape;256;p20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257" name="Google Shape;257;p20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258" name="Google Shape;258;p20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9" name="Google Shape;259;p20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260" name="Google Shape;260;p20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261" name="Google Shape;261;p20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2" name="Google Shape;262;p20"/>
          <p:cNvSpPr/>
          <p:nvPr/>
        </p:nvSpPr>
        <p:spPr>
          <a:xfrm>
            <a:off x="1714550" y="1321000"/>
            <a:ext cx="7429500" cy="38226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0"/>
          <p:cNvSpPr txBox="1"/>
          <p:nvPr/>
        </p:nvSpPr>
        <p:spPr>
          <a:xfrm>
            <a:off x="2606225" y="744950"/>
            <a:ext cx="5682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500"/>
          </a:p>
        </p:txBody>
      </p:sp>
      <p:sp>
        <p:nvSpPr>
          <p:cNvPr id="264" name="Google Shape;264;p20"/>
          <p:cNvSpPr txBox="1"/>
          <p:nvPr/>
        </p:nvSpPr>
        <p:spPr>
          <a:xfrm>
            <a:off x="1841887" y="1454225"/>
            <a:ext cx="63723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Popularity: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Upward trend</a:t>
            </a:r>
            <a:endParaRPr sz="1100"/>
          </a:p>
        </p:txBody>
      </p:sp>
      <p:sp>
        <p:nvSpPr>
          <p:cNvPr id="265" name="Google Shape;265;p20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20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0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0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9" name="Google Shape;269;p20"/>
          <p:cNvCxnSpPr/>
          <p:nvPr/>
        </p:nvCxnSpPr>
        <p:spPr>
          <a:xfrm>
            <a:off x="1888172" y="1841000"/>
            <a:ext cx="6372300" cy="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A picture containing microphone&#10;&#10;Description automatically generated" id="270" name="Google Shape;270;p2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632" r="16625" t="0"/>
          <a:stretch/>
        </p:blipFill>
        <p:spPr>
          <a:xfrm>
            <a:off x="1918625" y="565450"/>
            <a:ext cx="653700" cy="589200"/>
          </a:xfrm>
          <a:prstGeom prst="roundRect">
            <a:avLst>
              <a:gd fmla="val 6867" name="adj"/>
            </a:avLst>
          </a:prstGeom>
          <a:noFill/>
          <a:ln>
            <a:noFill/>
          </a:ln>
        </p:spPr>
      </p:pic>
      <p:sp>
        <p:nvSpPr>
          <p:cNvPr id="271" name="Google Shape;271;p20"/>
          <p:cNvSpPr/>
          <p:nvPr/>
        </p:nvSpPr>
        <p:spPr>
          <a:xfrm>
            <a:off x="-196750" y="0"/>
            <a:ext cx="191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0">
            <a:hlinkClick action="ppaction://hlinksldjump" r:id="rId4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273" name="Google Shape;273;p20">
            <a:hlinkClick action="ppaction://hlinksldjump" r:id="rId5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20">
            <a:hlinkClick action="ppaction://hlinksldjump" r:id="rId6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75" name="Google Shape;275;p20">
            <a:hlinkClick action="ppaction://hlinksldjump" r:id="rId7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6" name="Google Shape;276;p20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7" name="Google Shape;277;p20">
            <a:hlinkClick action="ppaction://hlinksldjump" r:id="rId8"/>
          </p:cNvPr>
          <p:cNvSpPr/>
          <p:nvPr/>
        </p:nvSpPr>
        <p:spPr>
          <a:xfrm>
            <a:off x="304109" y="1378479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20">
            <a:hlinkClick action="ppaction://hlinksldjump" r:id="rId9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rgbClr val="1ED76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279" name="Google Shape;279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133229" y="2009625"/>
            <a:ext cx="3507349" cy="25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0"/>
          <p:cNvSpPr/>
          <p:nvPr/>
        </p:nvSpPr>
        <p:spPr>
          <a:xfrm>
            <a:off x="-199425" y="100"/>
            <a:ext cx="2025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1" name="Google Shape;281;p20"/>
          <p:cNvGrpSpPr/>
          <p:nvPr/>
        </p:nvGrpSpPr>
        <p:grpSpPr>
          <a:xfrm>
            <a:off x="100628" y="166349"/>
            <a:ext cx="270914" cy="52682"/>
            <a:chOff x="249382" y="221673"/>
            <a:chExt cx="234497" cy="45600"/>
          </a:xfrm>
        </p:grpSpPr>
        <p:sp>
          <p:nvSpPr>
            <p:cNvPr id="282" name="Google Shape;282;p20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20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20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5" name="Google Shape;285;p20">
            <a:hlinkClick/>
          </p:cNvPr>
          <p:cNvSpPr txBox="1"/>
          <p:nvPr/>
        </p:nvSpPr>
        <p:spPr>
          <a:xfrm>
            <a:off x="452567" y="6344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286" name="Google Shape;286;p20">
            <a:hlinkClick/>
          </p:cNvPr>
          <p:cNvSpPr/>
          <p:nvPr/>
        </p:nvSpPr>
        <p:spPr>
          <a:xfrm>
            <a:off x="100634" y="6285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20">
            <a:hlinkClick/>
          </p:cNvPr>
          <p:cNvSpPr txBox="1"/>
          <p:nvPr/>
        </p:nvSpPr>
        <p:spPr>
          <a:xfrm>
            <a:off x="452580" y="9771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288" name="Google Shape;288;p20">
            <a:hlinkClick/>
          </p:cNvPr>
          <p:cNvSpPr/>
          <p:nvPr/>
        </p:nvSpPr>
        <p:spPr>
          <a:xfrm>
            <a:off x="104684" y="9712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0">
            <a:hlinkClick/>
          </p:cNvPr>
          <p:cNvSpPr txBox="1"/>
          <p:nvPr/>
        </p:nvSpPr>
        <p:spPr>
          <a:xfrm>
            <a:off x="452578" y="13139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>
              <a:solidFill>
                <a:srgbClr val="1ED760"/>
              </a:solidFill>
            </a:endParaRPr>
          </a:p>
        </p:txBody>
      </p:sp>
      <p:grpSp>
        <p:nvGrpSpPr>
          <p:cNvPr id="290" name="Google Shape;290;p20"/>
          <p:cNvGrpSpPr/>
          <p:nvPr/>
        </p:nvGrpSpPr>
        <p:grpSpPr>
          <a:xfrm>
            <a:off x="124066" y="1323488"/>
            <a:ext cx="133412" cy="154502"/>
            <a:chOff x="431322" y="1764517"/>
            <a:chExt cx="177883" cy="206002"/>
          </a:xfrm>
        </p:grpSpPr>
        <p:sp>
          <p:nvSpPr>
            <p:cNvPr id="291" name="Google Shape;291;p20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1ED76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20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1ED76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20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1ED76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4" name="Google Shape;294;p20">
            <a:hlinkClick/>
          </p:cNvPr>
          <p:cNvSpPr txBox="1"/>
          <p:nvPr/>
        </p:nvSpPr>
        <p:spPr>
          <a:xfrm>
            <a:off x="452575" y="16507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295" name="Google Shape;295;p20"/>
          <p:cNvGrpSpPr/>
          <p:nvPr/>
        </p:nvGrpSpPr>
        <p:grpSpPr>
          <a:xfrm>
            <a:off x="124067" y="1661180"/>
            <a:ext cx="152775" cy="152775"/>
            <a:chOff x="431322" y="2214773"/>
            <a:chExt cx="203700" cy="203700"/>
          </a:xfrm>
        </p:grpSpPr>
        <p:sp>
          <p:nvSpPr>
            <p:cNvPr id="296" name="Google Shape;296;p20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297" name="Google Shape;297;p20">
              <a:hlinkClick/>
            </p:cNvPr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8" name="Google Shape;298;p20"/>
          <p:cNvGrpSpPr/>
          <p:nvPr/>
        </p:nvGrpSpPr>
        <p:grpSpPr>
          <a:xfrm>
            <a:off x="124077" y="2034446"/>
            <a:ext cx="152769" cy="152769"/>
            <a:chOff x="431321" y="3254199"/>
            <a:chExt cx="265500" cy="265500"/>
          </a:xfrm>
        </p:grpSpPr>
        <p:sp>
          <p:nvSpPr>
            <p:cNvPr id="299" name="Google Shape;299;p20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300" name="Google Shape;300;p20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1" name="Google Shape;301;p20">
            <a:hlinkClick/>
          </p:cNvPr>
          <p:cNvSpPr txBox="1"/>
          <p:nvPr/>
        </p:nvSpPr>
        <p:spPr>
          <a:xfrm>
            <a:off x="452567" y="19875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302" name="Google Shape;302;p20"/>
          <p:cNvCxnSpPr/>
          <p:nvPr/>
        </p:nvCxnSpPr>
        <p:spPr>
          <a:xfrm>
            <a:off x="129917" y="40026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03" name="Google Shape;303;p20">
            <a:hlinkClick/>
          </p:cNvPr>
          <p:cNvSpPr txBox="1"/>
          <p:nvPr/>
        </p:nvSpPr>
        <p:spPr>
          <a:xfrm>
            <a:off x="443017" y="25126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/>
          </a:p>
        </p:txBody>
      </p:sp>
      <p:sp>
        <p:nvSpPr>
          <p:cNvPr id="304" name="Google Shape;304;p20">
            <a:hlinkClick/>
          </p:cNvPr>
          <p:cNvSpPr/>
          <p:nvPr/>
        </p:nvSpPr>
        <p:spPr>
          <a:xfrm>
            <a:off x="153455" y="2533335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20">
            <a:hlinkClick/>
          </p:cNvPr>
          <p:cNvSpPr txBox="1"/>
          <p:nvPr/>
        </p:nvSpPr>
        <p:spPr>
          <a:xfrm>
            <a:off x="452577" y="29491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306" name="Google Shape;306;p20">
            <a:hlinkClick/>
          </p:cNvPr>
          <p:cNvSpPr/>
          <p:nvPr/>
        </p:nvSpPr>
        <p:spPr>
          <a:xfrm>
            <a:off x="143593" y="29686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7" name="Google Shape;307;p20"/>
          <p:cNvGrpSpPr/>
          <p:nvPr/>
        </p:nvGrpSpPr>
        <p:grpSpPr>
          <a:xfrm>
            <a:off x="124067" y="4251980"/>
            <a:ext cx="152775" cy="152775"/>
            <a:chOff x="431322" y="2214773"/>
            <a:chExt cx="203700" cy="203700"/>
          </a:xfrm>
        </p:grpSpPr>
        <p:sp>
          <p:nvSpPr>
            <p:cNvPr id="308" name="Google Shape;308;p20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309" name="Google Shape;309;p20">
              <a:hlinkClick/>
            </p:cNvPr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0" name="Google Shape;310;p20">
            <a:hlinkClick/>
          </p:cNvPr>
          <p:cNvSpPr txBox="1"/>
          <p:nvPr/>
        </p:nvSpPr>
        <p:spPr>
          <a:xfrm>
            <a:off x="452575" y="42415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  <p:sp>
        <p:nvSpPr>
          <p:cNvPr id="311" name="Google Shape;311;p20"/>
          <p:cNvSpPr txBox="1"/>
          <p:nvPr/>
        </p:nvSpPr>
        <p:spPr>
          <a:xfrm>
            <a:off x="5797025" y="1987575"/>
            <a:ext cx="3115800" cy="25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-"/>
            </a:pPr>
            <a:r>
              <a:rPr lang="en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Average popularity per year goes up</a:t>
            </a:r>
            <a:br>
              <a:rPr lang="en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-"/>
            </a:pPr>
            <a:r>
              <a:rPr lang="en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Pitfall: how can our model predict </a:t>
            </a:r>
            <a:r>
              <a:rPr lang="en" sz="20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an old but popular song </a:t>
            </a:r>
            <a:r>
              <a:rPr lang="en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accurately</a:t>
            </a:r>
            <a:r>
              <a:rPr lang="en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?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31A32"/>
            </a:gs>
            <a:gs pos="73000">
              <a:srgbClr val="121212"/>
            </a:gs>
            <a:gs pos="100000">
              <a:srgbClr val="121212"/>
            </a:gs>
          </a:gsLst>
          <a:lin ang="5400012" scaled="0"/>
        </a:gra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1"/>
          <p:cNvSpPr/>
          <p:nvPr/>
        </p:nvSpPr>
        <p:spPr>
          <a:xfrm>
            <a:off x="0" y="0"/>
            <a:ext cx="18972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7" name="Google Shape;317;p21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318" name="Google Shape;318;p21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21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21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21" name="Google Shape;321;p21"/>
          <p:cNvCxnSpPr/>
          <p:nvPr/>
        </p:nvCxnSpPr>
        <p:spPr>
          <a:xfrm>
            <a:off x="337467" y="4383827"/>
            <a:ext cx="1398000" cy="78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22" name="Google Shape;322;p21"/>
          <p:cNvSpPr txBox="1"/>
          <p:nvPr/>
        </p:nvSpPr>
        <p:spPr>
          <a:xfrm>
            <a:off x="2003350" y="495875"/>
            <a:ext cx="6178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3300">
              <a:solidFill>
                <a:srgbClr val="1ED76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323" name="Google Shape;323;p21"/>
          <p:cNvSpPr/>
          <p:nvPr/>
        </p:nvSpPr>
        <p:spPr>
          <a:xfrm>
            <a:off x="3671762" y="3037295"/>
            <a:ext cx="6072" cy="643"/>
          </a:xfrm>
          <a:custGeom>
            <a:rect b="b" l="l" r="r" t="t"/>
            <a:pathLst>
              <a:path extrusionOk="0" h="857" w="8096">
                <a:moveTo>
                  <a:pt x="8096" y="0"/>
                </a:moveTo>
                <a:lnTo>
                  <a:pt x="0" y="0"/>
                </a:lnTo>
                <a:cubicBezTo>
                  <a:pt x="2667" y="1143"/>
                  <a:pt x="5429" y="1143"/>
                  <a:pt x="8096" y="0"/>
                </a:cubicBezTo>
                <a:close/>
              </a:path>
            </a:pathLst>
          </a:custGeom>
          <a:solidFill>
            <a:srgbClr val="19191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21"/>
          <p:cNvSpPr/>
          <p:nvPr/>
        </p:nvSpPr>
        <p:spPr>
          <a:xfrm>
            <a:off x="3671762" y="3037295"/>
            <a:ext cx="6072" cy="1179"/>
          </a:xfrm>
          <a:custGeom>
            <a:rect b="b" l="l" r="r" t="t"/>
            <a:pathLst>
              <a:path extrusionOk="0" h="1572" w="8096">
                <a:moveTo>
                  <a:pt x="8096" y="0"/>
                </a:moveTo>
                <a:cubicBezTo>
                  <a:pt x="5429" y="1143"/>
                  <a:pt x="2667" y="1143"/>
                  <a:pt x="0" y="0"/>
                </a:cubicBezTo>
                <a:cubicBezTo>
                  <a:pt x="2667" y="2191"/>
                  <a:pt x="5429" y="2000"/>
                  <a:pt x="8096" y="0"/>
                </a:cubicBezTo>
                <a:close/>
              </a:path>
            </a:pathLst>
          </a:custGeom>
          <a:solidFill>
            <a:srgbClr val="19191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1"/>
          <p:cNvSpPr txBox="1"/>
          <p:nvPr/>
        </p:nvSpPr>
        <p:spPr>
          <a:xfrm>
            <a:off x="1996425" y="1128063"/>
            <a:ext cx="3182700" cy="32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Multiply the Variables: </a:t>
            </a:r>
            <a:b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Some graphs are like this one, with no leading trend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dropped these variables: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Tempo, Speechiness, mode, key, valence</a:t>
            </a:r>
            <a:endParaRPr sz="1700">
              <a:solidFill>
                <a:srgbClr val="B4B5B2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grpSp>
        <p:nvGrpSpPr>
          <p:cNvPr id="326" name="Google Shape;326;p21"/>
          <p:cNvGrpSpPr/>
          <p:nvPr/>
        </p:nvGrpSpPr>
        <p:grpSpPr>
          <a:xfrm>
            <a:off x="5465298" y="4882625"/>
            <a:ext cx="271112" cy="52875"/>
            <a:chOff x="8439178" y="4793291"/>
            <a:chExt cx="361483" cy="70500"/>
          </a:xfrm>
        </p:grpSpPr>
        <p:sp>
          <p:nvSpPr>
            <p:cNvPr id="327" name="Google Shape;327;p21"/>
            <p:cNvSpPr/>
            <p:nvPr/>
          </p:nvSpPr>
          <p:spPr>
            <a:xfrm>
              <a:off x="8439178" y="4793291"/>
              <a:ext cx="70500" cy="70500"/>
            </a:xfrm>
            <a:prstGeom prst="ellipse">
              <a:avLst/>
            </a:pr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21"/>
            <p:cNvSpPr/>
            <p:nvPr/>
          </p:nvSpPr>
          <p:spPr>
            <a:xfrm>
              <a:off x="8585904" y="4793291"/>
              <a:ext cx="70500" cy="70500"/>
            </a:xfrm>
            <a:prstGeom prst="ellipse">
              <a:avLst/>
            </a:pr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30161" y="4793291"/>
              <a:ext cx="70500" cy="70500"/>
            </a:xfrm>
            <a:prstGeom prst="ellipse">
              <a:avLst/>
            </a:pr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0" name="Google Shape;330;p21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331" name="Google Shape;331;p21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21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rgbClr val="1ED76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333" name="Google Shape;333;p21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4" name="Google Shape;334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78374" y="1835113"/>
            <a:ext cx="3713300" cy="2612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21"/>
          <p:cNvSpPr/>
          <p:nvPr/>
        </p:nvSpPr>
        <p:spPr>
          <a:xfrm>
            <a:off x="0" y="0"/>
            <a:ext cx="2025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6" name="Google Shape;336;p21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337" name="Google Shape;337;p21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21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21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0" name="Google Shape;340;p21">
            <a:hlinkClick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341" name="Google Shape;341;p21">
            <a:hlinkClick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1">
            <a:hlinkClick/>
          </p:cNvPr>
          <p:cNvSpPr txBox="1"/>
          <p:nvPr/>
        </p:nvSpPr>
        <p:spPr>
          <a:xfrm>
            <a:off x="652005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343" name="Google Shape;343;p21">
            <a:hlinkClick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1">
            <a:hlinkClick/>
          </p:cNvPr>
          <p:cNvSpPr txBox="1"/>
          <p:nvPr/>
        </p:nvSpPr>
        <p:spPr>
          <a:xfrm>
            <a:off x="652003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345" name="Google Shape;345;p21"/>
          <p:cNvGrpSpPr/>
          <p:nvPr/>
        </p:nvGrpSpPr>
        <p:grpSpPr>
          <a:xfrm>
            <a:off x="323491" y="1323388"/>
            <a:ext cx="133412" cy="154502"/>
            <a:chOff x="431322" y="1764517"/>
            <a:chExt cx="177883" cy="206002"/>
          </a:xfrm>
        </p:grpSpPr>
        <p:sp>
          <p:nvSpPr>
            <p:cNvPr id="346" name="Google Shape;346;p21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1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21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9" name="Google Shape;349;p21">
            <a:hlinkClick/>
          </p:cNvPr>
          <p:cNvSpPr txBox="1"/>
          <p:nvPr/>
        </p:nvSpPr>
        <p:spPr>
          <a:xfrm>
            <a:off x="652000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>
              <a:solidFill>
                <a:srgbClr val="1ED760"/>
              </a:solidFill>
            </a:endParaRPr>
          </a:p>
        </p:txBody>
      </p:sp>
      <p:grpSp>
        <p:nvGrpSpPr>
          <p:cNvPr id="350" name="Google Shape;350;p21"/>
          <p:cNvGrpSpPr/>
          <p:nvPr/>
        </p:nvGrpSpPr>
        <p:grpSpPr>
          <a:xfrm>
            <a:off x="323502" y="2034346"/>
            <a:ext cx="152769" cy="152769"/>
            <a:chOff x="431321" y="3254199"/>
            <a:chExt cx="265500" cy="265500"/>
          </a:xfrm>
        </p:grpSpPr>
        <p:sp>
          <p:nvSpPr>
            <p:cNvPr id="351" name="Google Shape;351;p21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352" name="Google Shape;352;p21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3" name="Google Shape;353;p21">
            <a:hlinkClick/>
          </p:cNvPr>
          <p:cNvSpPr txBox="1"/>
          <p:nvPr/>
        </p:nvSpPr>
        <p:spPr>
          <a:xfrm>
            <a:off x="651992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354" name="Google Shape;354;p21"/>
          <p:cNvCxnSpPr/>
          <p:nvPr/>
        </p:nvCxnSpPr>
        <p:spPr>
          <a:xfrm>
            <a:off x="329342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55" name="Google Shape;355;p21">
            <a:hlinkClick/>
          </p:cNvPr>
          <p:cNvSpPr txBox="1"/>
          <p:nvPr/>
        </p:nvSpPr>
        <p:spPr>
          <a:xfrm>
            <a:off x="642442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/>
          </a:p>
        </p:txBody>
      </p:sp>
      <p:sp>
        <p:nvSpPr>
          <p:cNvPr id="356" name="Google Shape;356;p21">
            <a:hlinkClick/>
          </p:cNvPr>
          <p:cNvSpPr/>
          <p:nvPr/>
        </p:nvSpPr>
        <p:spPr>
          <a:xfrm>
            <a:off x="352879" y="2533235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1">
            <a:hlinkClick/>
          </p:cNvPr>
          <p:cNvSpPr txBox="1"/>
          <p:nvPr/>
        </p:nvSpPr>
        <p:spPr>
          <a:xfrm>
            <a:off x="652002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358" name="Google Shape;358;p21">
            <a:hlinkClick/>
          </p:cNvPr>
          <p:cNvSpPr/>
          <p:nvPr/>
        </p:nvSpPr>
        <p:spPr>
          <a:xfrm>
            <a:off x="343018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9" name="Google Shape;359;p21"/>
          <p:cNvGrpSpPr/>
          <p:nvPr/>
        </p:nvGrpSpPr>
        <p:grpSpPr>
          <a:xfrm>
            <a:off x="323492" y="4251880"/>
            <a:ext cx="152775" cy="152775"/>
            <a:chOff x="431322" y="2214773"/>
            <a:chExt cx="203700" cy="203700"/>
          </a:xfrm>
        </p:grpSpPr>
        <p:sp>
          <p:nvSpPr>
            <p:cNvPr id="360" name="Google Shape;360;p21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361" name="Google Shape;361;p21">
              <a:hlinkClick/>
            </p:cNvPr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2" name="Google Shape;362;p21">
            <a:hlinkClick/>
          </p:cNvPr>
          <p:cNvSpPr txBox="1"/>
          <p:nvPr/>
        </p:nvSpPr>
        <p:spPr>
          <a:xfrm>
            <a:off x="652000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  <p:grpSp>
        <p:nvGrpSpPr>
          <p:cNvPr id="363" name="Google Shape;363;p21"/>
          <p:cNvGrpSpPr/>
          <p:nvPr/>
        </p:nvGrpSpPr>
        <p:grpSpPr>
          <a:xfrm>
            <a:off x="323760" y="1666738"/>
            <a:ext cx="155769" cy="155820"/>
            <a:chOff x="6124575" y="3380359"/>
            <a:chExt cx="468618" cy="468774"/>
          </a:xfrm>
        </p:grpSpPr>
        <p:sp>
          <p:nvSpPr>
            <p:cNvPr id="364" name="Google Shape;364;p21">
              <a:hlinkClick/>
            </p:cNvPr>
            <p:cNvSpPr/>
            <p:nvPr/>
          </p:nvSpPr>
          <p:spPr>
            <a:xfrm>
              <a:off x="6124575" y="3380359"/>
              <a:ext cx="468618" cy="468774"/>
            </a:xfrm>
            <a:custGeom>
              <a:rect b="b" l="l" r="r" t="t"/>
              <a:pathLst>
                <a:path extrusionOk="0" h="468774" w="468618">
                  <a:moveTo>
                    <a:pt x="468523" y="56377"/>
                  </a:moveTo>
                  <a:cubicBezTo>
                    <a:pt x="468523" y="53329"/>
                    <a:pt x="468523" y="50186"/>
                    <a:pt x="467951" y="47138"/>
                  </a:cubicBezTo>
                  <a:cubicBezTo>
                    <a:pt x="463094" y="18849"/>
                    <a:pt x="441567" y="466"/>
                    <a:pt x="412706" y="85"/>
                  </a:cubicBezTo>
                  <a:cubicBezTo>
                    <a:pt x="391561" y="-106"/>
                    <a:pt x="370415" y="85"/>
                    <a:pt x="349270" y="85"/>
                  </a:cubicBezTo>
                  <a:cubicBezTo>
                    <a:pt x="329744" y="85"/>
                    <a:pt x="310217" y="85"/>
                    <a:pt x="290691" y="85"/>
                  </a:cubicBezTo>
                  <a:cubicBezTo>
                    <a:pt x="259640" y="-106"/>
                    <a:pt x="233446" y="10943"/>
                    <a:pt x="211538" y="32946"/>
                  </a:cubicBezTo>
                  <a:cubicBezTo>
                    <a:pt x="146959" y="97716"/>
                    <a:pt x="82379" y="162391"/>
                    <a:pt x="17800" y="227065"/>
                  </a:cubicBezTo>
                  <a:cubicBezTo>
                    <a:pt x="-5917" y="250878"/>
                    <a:pt x="-5917" y="284120"/>
                    <a:pt x="17705" y="307837"/>
                  </a:cubicBezTo>
                  <a:cubicBezTo>
                    <a:pt x="65234" y="355558"/>
                    <a:pt x="112859" y="403183"/>
                    <a:pt x="160484" y="450808"/>
                  </a:cubicBezTo>
                  <a:cubicBezTo>
                    <a:pt x="184392" y="474715"/>
                    <a:pt x="217539" y="474811"/>
                    <a:pt x="241542" y="450808"/>
                  </a:cubicBezTo>
                  <a:cubicBezTo>
                    <a:pt x="306407" y="386133"/>
                    <a:pt x="371177" y="321363"/>
                    <a:pt x="435947" y="256688"/>
                  </a:cubicBezTo>
                  <a:cubicBezTo>
                    <a:pt x="457664" y="234971"/>
                    <a:pt x="468713" y="208777"/>
                    <a:pt x="468618" y="177916"/>
                  </a:cubicBezTo>
                  <a:cubicBezTo>
                    <a:pt x="468523" y="137435"/>
                    <a:pt x="468618" y="96859"/>
                    <a:pt x="468618" y="56377"/>
                  </a:cubicBezTo>
                  <a:close/>
                  <a:moveTo>
                    <a:pt x="409944" y="230875"/>
                  </a:moveTo>
                  <a:cubicBezTo>
                    <a:pt x="345174" y="295455"/>
                    <a:pt x="280595" y="360034"/>
                    <a:pt x="215920" y="424709"/>
                  </a:cubicBezTo>
                  <a:cubicBezTo>
                    <a:pt x="206014" y="434615"/>
                    <a:pt x="196013" y="434615"/>
                    <a:pt x="186202" y="424709"/>
                  </a:cubicBezTo>
                  <a:cubicBezTo>
                    <a:pt x="139053" y="377560"/>
                    <a:pt x="92000" y="330316"/>
                    <a:pt x="44851" y="283168"/>
                  </a:cubicBezTo>
                  <a:cubicBezTo>
                    <a:pt x="33707" y="272023"/>
                    <a:pt x="33802" y="262879"/>
                    <a:pt x="44851" y="251735"/>
                  </a:cubicBezTo>
                  <a:cubicBezTo>
                    <a:pt x="108764" y="187727"/>
                    <a:pt x="172676" y="123814"/>
                    <a:pt x="236494" y="59711"/>
                  </a:cubicBezTo>
                  <a:cubicBezTo>
                    <a:pt x="252020" y="44090"/>
                    <a:pt x="270403" y="36375"/>
                    <a:pt x="292406" y="36565"/>
                  </a:cubicBezTo>
                  <a:cubicBezTo>
                    <a:pt x="331744" y="36756"/>
                    <a:pt x="371082" y="36565"/>
                    <a:pt x="410516" y="36565"/>
                  </a:cubicBezTo>
                  <a:cubicBezTo>
                    <a:pt x="425184" y="36565"/>
                    <a:pt x="432233" y="43709"/>
                    <a:pt x="432233" y="58473"/>
                  </a:cubicBezTo>
                  <a:cubicBezTo>
                    <a:pt x="432233" y="78666"/>
                    <a:pt x="432233" y="98859"/>
                    <a:pt x="432233" y="118957"/>
                  </a:cubicBezTo>
                  <a:cubicBezTo>
                    <a:pt x="432233" y="138292"/>
                    <a:pt x="432233" y="157628"/>
                    <a:pt x="432233" y="177059"/>
                  </a:cubicBezTo>
                  <a:cubicBezTo>
                    <a:pt x="432233" y="198109"/>
                    <a:pt x="424994" y="216016"/>
                    <a:pt x="410039" y="230875"/>
                  </a:cubicBezTo>
                  <a:close/>
                </a:path>
              </a:pathLst>
            </a:custGeom>
            <a:solidFill>
              <a:srgbClr val="1ED76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21">
              <a:hlinkClick/>
            </p:cNvPr>
            <p:cNvSpPr/>
            <p:nvPr/>
          </p:nvSpPr>
          <p:spPr>
            <a:xfrm>
              <a:off x="6405646" y="3456453"/>
              <a:ext cx="109824" cy="109728"/>
            </a:xfrm>
            <a:custGeom>
              <a:rect b="b" l="l" r="r" t="t"/>
              <a:pathLst>
                <a:path extrusionOk="0" h="109728" w="109824">
                  <a:moveTo>
                    <a:pt x="55055" y="0"/>
                  </a:moveTo>
                  <a:cubicBezTo>
                    <a:pt x="24765" y="-95"/>
                    <a:pt x="95" y="24480"/>
                    <a:pt x="0" y="54674"/>
                  </a:cubicBezTo>
                  <a:cubicBezTo>
                    <a:pt x="0" y="84868"/>
                    <a:pt x="24575" y="109633"/>
                    <a:pt x="54769" y="109728"/>
                  </a:cubicBezTo>
                  <a:cubicBezTo>
                    <a:pt x="85058" y="109728"/>
                    <a:pt x="109633" y="85344"/>
                    <a:pt x="109823" y="55055"/>
                  </a:cubicBezTo>
                  <a:cubicBezTo>
                    <a:pt x="110014" y="24861"/>
                    <a:pt x="85344" y="191"/>
                    <a:pt x="55055" y="96"/>
                  </a:cubicBezTo>
                  <a:close/>
                  <a:moveTo>
                    <a:pt x="54673" y="73152"/>
                  </a:moveTo>
                  <a:cubicBezTo>
                    <a:pt x="44577" y="72962"/>
                    <a:pt x="36576" y="64675"/>
                    <a:pt x="36671" y="54579"/>
                  </a:cubicBezTo>
                  <a:cubicBezTo>
                    <a:pt x="36766" y="44482"/>
                    <a:pt x="45053" y="36386"/>
                    <a:pt x="55150" y="36481"/>
                  </a:cubicBezTo>
                  <a:cubicBezTo>
                    <a:pt x="65151" y="36576"/>
                    <a:pt x="73247" y="44958"/>
                    <a:pt x="73152" y="55055"/>
                  </a:cubicBezTo>
                  <a:cubicBezTo>
                    <a:pt x="73057" y="65151"/>
                    <a:pt x="64675" y="73248"/>
                    <a:pt x="54673" y="73152"/>
                  </a:cubicBezTo>
                  <a:close/>
                </a:path>
              </a:pathLst>
            </a:custGeom>
            <a:solidFill>
              <a:srgbClr val="1ED76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2"/>
          <p:cNvSpPr/>
          <p:nvPr/>
        </p:nvSpPr>
        <p:spPr>
          <a:xfrm>
            <a:off x="1921220" y="567931"/>
            <a:ext cx="687600" cy="560100"/>
          </a:xfrm>
          <a:prstGeom prst="roundRect">
            <a:avLst>
              <a:gd fmla="val 7005" name="adj"/>
            </a:avLst>
          </a:prstGeom>
          <a:solidFill>
            <a:srgbClr val="282828"/>
          </a:solidFill>
          <a:ln>
            <a:noFill/>
          </a:ln>
          <a:effectLst>
            <a:outerShdw blurRad="127000" rotWithShape="0" algn="tl" dir="2700000" dist="38100">
              <a:srgbClr val="000000">
                <a:alpha val="6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" name="Google Shape;371;p22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372" name="Google Shape;372;p22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5" name="Google Shape;375;p22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376" name="Google Shape;376;p22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377" name="Google Shape;377;p22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8" name="Google Shape;378;p22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379" name="Google Shape;379;p22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380" name="Google Shape;380;p22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1" name="Google Shape;381;p22"/>
          <p:cNvSpPr/>
          <p:nvPr/>
        </p:nvSpPr>
        <p:spPr>
          <a:xfrm>
            <a:off x="1714550" y="100"/>
            <a:ext cx="7429500" cy="51435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22"/>
          <p:cNvSpPr txBox="1"/>
          <p:nvPr/>
        </p:nvSpPr>
        <p:spPr>
          <a:xfrm>
            <a:off x="1909775" y="220425"/>
            <a:ext cx="5682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Baseline Linear Model</a:t>
            </a:r>
            <a:endParaRPr sz="500"/>
          </a:p>
        </p:txBody>
      </p:sp>
      <p:sp>
        <p:nvSpPr>
          <p:cNvPr id="383" name="Google Shape;383;p22"/>
          <p:cNvSpPr txBox="1"/>
          <p:nvPr/>
        </p:nvSpPr>
        <p:spPr>
          <a:xfrm>
            <a:off x="1967037" y="804000"/>
            <a:ext cx="6372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Everything, all at once:</a:t>
            </a:r>
            <a:endParaRPr sz="1100"/>
          </a:p>
        </p:txBody>
      </p:sp>
      <p:sp>
        <p:nvSpPr>
          <p:cNvPr id="384" name="Google Shape;384;p22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22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22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22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8" name="Google Shape;388;p22"/>
          <p:cNvCxnSpPr/>
          <p:nvPr/>
        </p:nvCxnSpPr>
        <p:spPr>
          <a:xfrm>
            <a:off x="2020322" y="1128025"/>
            <a:ext cx="6372300" cy="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89" name="Google Shape;389;p22"/>
          <p:cNvSpPr/>
          <p:nvPr/>
        </p:nvSpPr>
        <p:spPr>
          <a:xfrm>
            <a:off x="-196750" y="0"/>
            <a:ext cx="191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22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391" name="Google Shape;391;p22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22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393" name="Google Shape;393;p22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94" name="Google Shape;394;p22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95" name="Google Shape;395;p22">
            <a:hlinkClick action="ppaction://hlinksldjump" r:id="rId7"/>
          </p:cNvPr>
          <p:cNvSpPr/>
          <p:nvPr/>
        </p:nvSpPr>
        <p:spPr>
          <a:xfrm>
            <a:off x="301246" y="12838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22">
            <a:hlinkClick action="ppaction://hlinksldjump" r:id="rId8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397" name="Google Shape;397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00800" y="1522025"/>
            <a:ext cx="4081124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22"/>
          <p:cNvSpPr txBox="1"/>
          <p:nvPr/>
        </p:nvSpPr>
        <p:spPr>
          <a:xfrm>
            <a:off x="1826575" y="1391225"/>
            <a:ext cx="2962200" cy="29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492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Took </a:t>
            </a: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all the variables 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that we did not drop and ran a linear regression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Split train/test: 70/30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Max of 60: our model is </a:t>
            </a: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incapable</a:t>
            </a: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 of predicting any ‘popular’ song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22"/>
          <p:cNvSpPr txBox="1"/>
          <p:nvPr/>
        </p:nvSpPr>
        <p:spPr>
          <a:xfrm>
            <a:off x="7258525" y="3077675"/>
            <a:ext cx="189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22"/>
          <p:cNvSpPr/>
          <p:nvPr/>
        </p:nvSpPr>
        <p:spPr>
          <a:xfrm>
            <a:off x="-199425" y="0"/>
            <a:ext cx="2025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1" name="Google Shape;401;p22"/>
          <p:cNvGrpSpPr/>
          <p:nvPr/>
        </p:nvGrpSpPr>
        <p:grpSpPr>
          <a:xfrm>
            <a:off x="100628" y="166249"/>
            <a:ext cx="270914" cy="52682"/>
            <a:chOff x="249382" y="221673"/>
            <a:chExt cx="234497" cy="45600"/>
          </a:xfrm>
        </p:grpSpPr>
        <p:sp>
          <p:nvSpPr>
            <p:cNvPr id="402" name="Google Shape;402;p22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5" name="Google Shape;405;p22">
            <a:hlinkClick/>
          </p:cNvPr>
          <p:cNvSpPr txBox="1"/>
          <p:nvPr/>
        </p:nvSpPr>
        <p:spPr>
          <a:xfrm>
            <a:off x="452567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406" name="Google Shape;406;p22">
            <a:hlinkClick/>
          </p:cNvPr>
          <p:cNvSpPr/>
          <p:nvPr/>
        </p:nvSpPr>
        <p:spPr>
          <a:xfrm>
            <a:off x="100634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22">
            <a:hlinkClick/>
          </p:cNvPr>
          <p:cNvSpPr txBox="1"/>
          <p:nvPr/>
        </p:nvSpPr>
        <p:spPr>
          <a:xfrm>
            <a:off x="452580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408" name="Google Shape;408;p22">
            <a:hlinkClick/>
          </p:cNvPr>
          <p:cNvSpPr/>
          <p:nvPr/>
        </p:nvSpPr>
        <p:spPr>
          <a:xfrm>
            <a:off x="104684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22">
            <a:hlinkClick/>
          </p:cNvPr>
          <p:cNvSpPr txBox="1"/>
          <p:nvPr/>
        </p:nvSpPr>
        <p:spPr>
          <a:xfrm>
            <a:off x="452578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410" name="Google Shape;410;p22"/>
          <p:cNvGrpSpPr/>
          <p:nvPr/>
        </p:nvGrpSpPr>
        <p:grpSpPr>
          <a:xfrm>
            <a:off x="124066" y="1323388"/>
            <a:ext cx="133412" cy="154502"/>
            <a:chOff x="431322" y="1764517"/>
            <a:chExt cx="177883" cy="206002"/>
          </a:xfrm>
        </p:grpSpPr>
        <p:sp>
          <p:nvSpPr>
            <p:cNvPr id="411" name="Google Shape;411;p22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22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22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4" name="Google Shape;414;p22">
            <a:hlinkClick/>
          </p:cNvPr>
          <p:cNvSpPr txBox="1"/>
          <p:nvPr/>
        </p:nvSpPr>
        <p:spPr>
          <a:xfrm>
            <a:off x="452575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415" name="Google Shape;415;p22"/>
          <p:cNvGrpSpPr/>
          <p:nvPr/>
        </p:nvGrpSpPr>
        <p:grpSpPr>
          <a:xfrm>
            <a:off x="124067" y="1661080"/>
            <a:ext cx="152775" cy="152775"/>
            <a:chOff x="431322" y="2214773"/>
            <a:chExt cx="203700" cy="203700"/>
          </a:xfrm>
        </p:grpSpPr>
        <p:sp>
          <p:nvSpPr>
            <p:cNvPr id="416" name="Google Shape;416;p22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417" name="Google Shape;417;p22">
              <a:hlinkClick/>
            </p:cNvPr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18" name="Google Shape;418;p22"/>
          <p:cNvGrpSpPr/>
          <p:nvPr/>
        </p:nvGrpSpPr>
        <p:grpSpPr>
          <a:xfrm>
            <a:off x="124077" y="2034346"/>
            <a:ext cx="152769" cy="152769"/>
            <a:chOff x="431321" y="3254199"/>
            <a:chExt cx="265500" cy="265500"/>
          </a:xfrm>
        </p:grpSpPr>
        <p:sp>
          <p:nvSpPr>
            <p:cNvPr id="419" name="Google Shape;419;p22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420" name="Google Shape;420;p22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1" name="Google Shape;421;p22">
            <a:hlinkClick/>
          </p:cNvPr>
          <p:cNvSpPr txBox="1"/>
          <p:nvPr/>
        </p:nvSpPr>
        <p:spPr>
          <a:xfrm>
            <a:off x="452567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>
              <a:solidFill>
                <a:srgbClr val="1ED760"/>
              </a:solidFill>
            </a:endParaRPr>
          </a:p>
        </p:txBody>
      </p:sp>
      <p:cxnSp>
        <p:nvCxnSpPr>
          <p:cNvPr id="422" name="Google Shape;422;p22"/>
          <p:cNvCxnSpPr/>
          <p:nvPr/>
        </p:nvCxnSpPr>
        <p:spPr>
          <a:xfrm>
            <a:off x="129917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23" name="Google Shape;423;p22">
            <a:hlinkClick/>
          </p:cNvPr>
          <p:cNvSpPr txBox="1"/>
          <p:nvPr/>
        </p:nvSpPr>
        <p:spPr>
          <a:xfrm>
            <a:off x="443017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/>
          </a:p>
        </p:txBody>
      </p:sp>
      <p:sp>
        <p:nvSpPr>
          <p:cNvPr id="424" name="Google Shape;424;p22">
            <a:hlinkClick/>
          </p:cNvPr>
          <p:cNvSpPr/>
          <p:nvPr/>
        </p:nvSpPr>
        <p:spPr>
          <a:xfrm>
            <a:off x="153455" y="2533235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22">
            <a:hlinkClick/>
          </p:cNvPr>
          <p:cNvSpPr txBox="1"/>
          <p:nvPr/>
        </p:nvSpPr>
        <p:spPr>
          <a:xfrm>
            <a:off x="452577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426" name="Google Shape;426;p22">
            <a:hlinkClick/>
          </p:cNvPr>
          <p:cNvSpPr/>
          <p:nvPr/>
        </p:nvSpPr>
        <p:spPr>
          <a:xfrm>
            <a:off x="143593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7" name="Google Shape;427;p22"/>
          <p:cNvGrpSpPr/>
          <p:nvPr/>
        </p:nvGrpSpPr>
        <p:grpSpPr>
          <a:xfrm>
            <a:off x="124067" y="4251880"/>
            <a:ext cx="152775" cy="152775"/>
            <a:chOff x="431322" y="2214773"/>
            <a:chExt cx="203700" cy="203700"/>
          </a:xfrm>
        </p:grpSpPr>
        <p:sp>
          <p:nvSpPr>
            <p:cNvPr id="428" name="Google Shape;428;p22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429" name="Google Shape;429;p22">
              <a:hlinkClick/>
            </p:cNvPr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30" name="Google Shape;430;p22">
            <a:hlinkClick/>
          </p:cNvPr>
          <p:cNvSpPr txBox="1"/>
          <p:nvPr/>
        </p:nvSpPr>
        <p:spPr>
          <a:xfrm>
            <a:off x="452575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oogle Shape;435;p23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436" name="Google Shape;436;p23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9" name="Google Shape;439;p23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440" name="Google Shape;440;p23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441" name="Google Shape;441;p23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2" name="Google Shape;442;p23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443" name="Google Shape;443;p23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444" name="Google Shape;444;p23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5" name="Google Shape;445;p23"/>
          <p:cNvSpPr/>
          <p:nvPr/>
        </p:nvSpPr>
        <p:spPr>
          <a:xfrm>
            <a:off x="1714550" y="0"/>
            <a:ext cx="7429500" cy="51435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23"/>
          <p:cNvSpPr txBox="1"/>
          <p:nvPr/>
        </p:nvSpPr>
        <p:spPr>
          <a:xfrm>
            <a:off x="1967025" y="281225"/>
            <a:ext cx="5682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improve our model</a:t>
            </a:r>
            <a:endParaRPr sz="500"/>
          </a:p>
        </p:txBody>
      </p:sp>
      <p:sp>
        <p:nvSpPr>
          <p:cNvPr id="447" name="Google Shape;447;p23"/>
          <p:cNvSpPr txBox="1"/>
          <p:nvPr/>
        </p:nvSpPr>
        <p:spPr>
          <a:xfrm>
            <a:off x="1967025" y="980025"/>
            <a:ext cx="64776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Balancing data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48" name="Google Shape;448;p23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23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23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1" name="Google Shape;451;p23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2" name="Google Shape;452;p23"/>
          <p:cNvCxnSpPr/>
          <p:nvPr/>
        </p:nvCxnSpPr>
        <p:spPr>
          <a:xfrm>
            <a:off x="2020322" y="1304050"/>
            <a:ext cx="6860100" cy="69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53" name="Google Shape;453;p23"/>
          <p:cNvSpPr/>
          <p:nvPr/>
        </p:nvSpPr>
        <p:spPr>
          <a:xfrm>
            <a:off x="0" y="0"/>
            <a:ext cx="1826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23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455" name="Google Shape;455;p23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23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57" name="Google Shape;457;p23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8" name="Google Shape;458;p23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59" name="Google Shape;459;p23">
            <a:hlinkClick action="ppaction://hlinksldjump" r:id="rId7"/>
          </p:cNvPr>
          <p:cNvSpPr/>
          <p:nvPr/>
        </p:nvSpPr>
        <p:spPr>
          <a:xfrm>
            <a:off x="301246" y="12838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23">
            <a:hlinkClick action="ppaction://hlinksldjump" r:id="rId8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61" name="Google Shape;461;p23"/>
          <p:cNvSpPr txBox="1"/>
          <p:nvPr/>
        </p:nvSpPr>
        <p:spPr>
          <a:xfrm>
            <a:off x="1888175" y="1588825"/>
            <a:ext cx="6913500" cy="25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Goal: getting our model to </a:t>
            </a: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predict popular song</a:t>
            </a:r>
            <a:endParaRPr sz="19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Methodology: 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Took the number of songs with popularity &gt;= 70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900"/>
              <a:buFont typeface="Calibri"/>
              <a:buChar char="-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Randomly selected the </a:t>
            </a:r>
            <a:r>
              <a:rPr lang="en" sz="19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same amount of songs</a:t>
            </a: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with popularity 70-30 and 30-0 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23"/>
          <p:cNvSpPr/>
          <p:nvPr/>
        </p:nvSpPr>
        <p:spPr>
          <a:xfrm>
            <a:off x="0" y="0"/>
            <a:ext cx="1826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3" name="Google Shape;463;p23"/>
          <p:cNvGrpSpPr/>
          <p:nvPr/>
        </p:nvGrpSpPr>
        <p:grpSpPr>
          <a:xfrm>
            <a:off x="100628" y="166249"/>
            <a:ext cx="270914" cy="52682"/>
            <a:chOff x="249382" y="221673"/>
            <a:chExt cx="234497" cy="45600"/>
          </a:xfrm>
        </p:grpSpPr>
        <p:sp>
          <p:nvSpPr>
            <p:cNvPr id="464" name="Google Shape;464;p23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7" name="Google Shape;467;p23">
            <a:hlinkClick/>
          </p:cNvPr>
          <p:cNvSpPr txBox="1"/>
          <p:nvPr/>
        </p:nvSpPr>
        <p:spPr>
          <a:xfrm>
            <a:off x="452567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468" name="Google Shape;468;p23">
            <a:hlinkClick/>
          </p:cNvPr>
          <p:cNvSpPr/>
          <p:nvPr/>
        </p:nvSpPr>
        <p:spPr>
          <a:xfrm>
            <a:off x="100634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23">
            <a:hlinkClick/>
          </p:cNvPr>
          <p:cNvSpPr txBox="1"/>
          <p:nvPr/>
        </p:nvSpPr>
        <p:spPr>
          <a:xfrm>
            <a:off x="452580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470" name="Google Shape;470;p23">
            <a:hlinkClick/>
          </p:cNvPr>
          <p:cNvSpPr/>
          <p:nvPr/>
        </p:nvSpPr>
        <p:spPr>
          <a:xfrm>
            <a:off x="104684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23">
            <a:hlinkClick/>
          </p:cNvPr>
          <p:cNvSpPr txBox="1"/>
          <p:nvPr/>
        </p:nvSpPr>
        <p:spPr>
          <a:xfrm>
            <a:off x="452578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472" name="Google Shape;472;p23"/>
          <p:cNvGrpSpPr/>
          <p:nvPr/>
        </p:nvGrpSpPr>
        <p:grpSpPr>
          <a:xfrm>
            <a:off x="124066" y="1323388"/>
            <a:ext cx="133412" cy="154502"/>
            <a:chOff x="431322" y="1764517"/>
            <a:chExt cx="177883" cy="206002"/>
          </a:xfrm>
        </p:grpSpPr>
        <p:sp>
          <p:nvSpPr>
            <p:cNvPr id="473" name="Google Shape;473;p23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23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23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6" name="Google Shape;476;p23">
            <a:hlinkClick/>
          </p:cNvPr>
          <p:cNvSpPr txBox="1"/>
          <p:nvPr/>
        </p:nvSpPr>
        <p:spPr>
          <a:xfrm>
            <a:off x="452575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477" name="Google Shape;477;p23"/>
          <p:cNvGrpSpPr/>
          <p:nvPr/>
        </p:nvGrpSpPr>
        <p:grpSpPr>
          <a:xfrm>
            <a:off x="124067" y="1661080"/>
            <a:ext cx="152775" cy="152775"/>
            <a:chOff x="431322" y="2214773"/>
            <a:chExt cx="203700" cy="203700"/>
          </a:xfrm>
        </p:grpSpPr>
        <p:sp>
          <p:nvSpPr>
            <p:cNvPr id="478" name="Google Shape;478;p23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479" name="Google Shape;479;p23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80" name="Google Shape;480;p23"/>
          <p:cNvGrpSpPr/>
          <p:nvPr/>
        </p:nvGrpSpPr>
        <p:grpSpPr>
          <a:xfrm>
            <a:off x="124077" y="2034346"/>
            <a:ext cx="152769" cy="152769"/>
            <a:chOff x="431321" y="3254199"/>
            <a:chExt cx="265500" cy="265500"/>
          </a:xfrm>
        </p:grpSpPr>
        <p:sp>
          <p:nvSpPr>
            <p:cNvPr id="481" name="Google Shape;481;p23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482" name="Google Shape;482;p23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3" name="Google Shape;483;p23">
            <a:hlinkClick/>
          </p:cNvPr>
          <p:cNvSpPr txBox="1"/>
          <p:nvPr/>
        </p:nvSpPr>
        <p:spPr>
          <a:xfrm>
            <a:off x="452567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484" name="Google Shape;484;p23"/>
          <p:cNvCxnSpPr/>
          <p:nvPr/>
        </p:nvCxnSpPr>
        <p:spPr>
          <a:xfrm>
            <a:off x="129917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85" name="Google Shape;485;p23">
            <a:hlinkClick/>
          </p:cNvPr>
          <p:cNvSpPr txBox="1"/>
          <p:nvPr/>
        </p:nvSpPr>
        <p:spPr>
          <a:xfrm>
            <a:off x="443017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>
              <a:solidFill>
                <a:srgbClr val="1ED760"/>
              </a:solidFill>
            </a:endParaRPr>
          </a:p>
        </p:txBody>
      </p:sp>
      <p:sp>
        <p:nvSpPr>
          <p:cNvPr id="486" name="Google Shape;486;p23">
            <a:hlinkClick/>
          </p:cNvPr>
          <p:cNvSpPr/>
          <p:nvPr/>
        </p:nvSpPr>
        <p:spPr>
          <a:xfrm>
            <a:off x="142380" y="2582373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23">
            <a:hlinkClick/>
          </p:cNvPr>
          <p:cNvSpPr txBox="1"/>
          <p:nvPr/>
        </p:nvSpPr>
        <p:spPr>
          <a:xfrm>
            <a:off x="452577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488" name="Google Shape;488;p23">
            <a:hlinkClick/>
          </p:cNvPr>
          <p:cNvSpPr/>
          <p:nvPr/>
        </p:nvSpPr>
        <p:spPr>
          <a:xfrm>
            <a:off x="143593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9" name="Google Shape;489;p23"/>
          <p:cNvGrpSpPr/>
          <p:nvPr/>
        </p:nvGrpSpPr>
        <p:grpSpPr>
          <a:xfrm>
            <a:off x="124067" y="4251880"/>
            <a:ext cx="152775" cy="152775"/>
            <a:chOff x="431322" y="2214773"/>
            <a:chExt cx="203700" cy="203700"/>
          </a:xfrm>
        </p:grpSpPr>
        <p:sp>
          <p:nvSpPr>
            <p:cNvPr id="490" name="Google Shape;490;p23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491" name="Google Shape;491;p23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2" name="Google Shape;492;p23">
            <a:hlinkClick/>
          </p:cNvPr>
          <p:cNvSpPr txBox="1"/>
          <p:nvPr/>
        </p:nvSpPr>
        <p:spPr>
          <a:xfrm>
            <a:off x="452575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05050"/>
            </a:gs>
            <a:gs pos="40000">
              <a:srgbClr val="2C2C2C"/>
            </a:gs>
            <a:gs pos="100000">
              <a:srgbClr val="2C2C2C"/>
            </a:gs>
          </a:gsLst>
          <a:lin ang="5400012" scaled="0"/>
        </a:grad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" name="Google Shape;497;p24"/>
          <p:cNvGrpSpPr/>
          <p:nvPr/>
        </p:nvGrpSpPr>
        <p:grpSpPr>
          <a:xfrm>
            <a:off x="300053" y="166249"/>
            <a:ext cx="270914" cy="52682"/>
            <a:chOff x="249382" y="221673"/>
            <a:chExt cx="234497" cy="45600"/>
          </a:xfrm>
        </p:grpSpPr>
        <p:sp>
          <p:nvSpPr>
            <p:cNvPr id="498" name="Google Shape;498;p24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4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1" name="Google Shape;501;p24"/>
          <p:cNvGrpSpPr/>
          <p:nvPr/>
        </p:nvGrpSpPr>
        <p:grpSpPr>
          <a:xfrm>
            <a:off x="1909781" y="219048"/>
            <a:ext cx="223451" cy="223451"/>
            <a:chOff x="8892506" y="664914"/>
            <a:chExt cx="209400" cy="209400"/>
          </a:xfrm>
        </p:grpSpPr>
        <p:sp>
          <p:nvSpPr>
            <p:cNvPr id="502" name="Google Shape;502;p24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0A070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503" name="Google Shape;503;p24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4" name="Google Shape;504;p24"/>
          <p:cNvGrpSpPr/>
          <p:nvPr/>
        </p:nvGrpSpPr>
        <p:grpSpPr>
          <a:xfrm flipH="1">
            <a:off x="2216425" y="219048"/>
            <a:ext cx="223451" cy="223451"/>
            <a:chOff x="8892506" y="664914"/>
            <a:chExt cx="209400" cy="209400"/>
          </a:xfrm>
        </p:grpSpPr>
        <p:sp>
          <p:nvSpPr>
            <p:cNvPr id="505" name="Google Shape;505;p24"/>
            <p:cNvSpPr/>
            <p:nvPr/>
          </p:nvSpPr>
          <p:spPr>
            <a:xfrm>
              <a:off x="8892506" y="664914"/>
              <a:ext cx="209400" cy="209400"/>
            </a:xfrm>
            <a:prstGeom prst="ellipse">
              <a:avLst/>
            </a:prstGeom>
            <a:solidFill>
              <a:srgbClr val="120D1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Caret Left with solid fill" id="506" name="Google Shape;506;p24"/>
            <p:cNvSpPr/>
            <p:nvPr/>
          </p:nvSpPr>
          <p:spPr>
            <a:xfrm>
              <a:off x="8960350" y="717942"/>
              <a:ext cx="59580" cy="103609"/>
            </a:xfrm>
            <a:custGeom>
              <a:rect b="b" l="l" r="r" t="t"/>
              <a:pathLst>
                <a:path extrusionOk="0" h="538229" w="309505">
                  <a:moveTo>
                    <a:pt x="269081" y="538229"/>
                  </a:moveTo>
                  <a:lnTo>
                    <a:pt x="0" y="269091"/>
                  </a:lnTo>
                  <a:lnTo>
                    <a:pt x="269081" y="0"/>
                  </a:lnTo>
                  <a:lnTo>
                    <a:pt x="309496" y="40405"/>
                  </a:lnTo>
                  <a:lnTo>
                    <a:pt x="80810" y="269091"/>
                  </a:lnTo>
                  <a:lnTo>
                    <a:pt x="309505" y="497824"/>
                  </a:lnTo>
                  <a:lnTo>
                    <a:pt x="269081" y="538229"/>
                  </a:ln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7" name="Google Shape;507;p24"/>
          <p:cNvSpPr/>
          <p:nvPr/>
        </p:nvSpPr>
        <p:spPr>
          <a:xfrm>
            <a:off x="1700450" y="0"/>
            <a:ext cx="7443600" cy="5143500"/>
          </a:xfrm>
          <a:prstGeom prst="rect">
            <a:avLst/>
          </a:prstGeom>
          <a:gradFill>
            <a:gsLst>
              <a:gs pos="0">
                <a:srgbClr val="202020"/>
              </a:gs>
              <a:gs pos="73000">
                <a:srgbClr val="121212"/>
              </a:gs>
              <a:gs pos="100000">
                <a:srgbClr val="121212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24"/>
          <p:cNvSpPr txBox="1"/>
          <p:nvPr/>
        </p:nvSpPr>
        <p:spPr>
          <a:xfrm>
            <a:off x="1967025" y="281225"/>
            <a:ext cx="5682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improve our model</a:t>
            </a:r>
            <a:endParaRPr sz="500"/>
          </a:p>
        </p:txBody>
      </p:sp>
      <p:sp>
        <p:nvSpPr>
          <p:cNvPr id="509" name="Google Shape;509;p24"/>
          <p:cNvSpPr txBox="1"/>
          <p:nvPr/>
        </p:nvSpPr>
        <p:spPr>
          <a:xfrm>
            <a:off x="1967025" y="980025"/>
            <a:ext cx="64776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Balancing data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10" name="Google Shape;510;p24"/>
          <p:cNvSpPr/>
          <p:nvPr/>
        </p:nvSpPr>
        <p:spPr>
          <a:xfrm>
            <a:off x="4457485" y="2783990"/>
            <a:ext cx="6072" cy="643"/>
          </a:xfrm>
          <a:custGeom>
            <a:rect b="b" l="l" r="r" t="t"/>
            <a:pathLst>
              <a:path extrusionOk="0" h="857" w="8096">
                <a:moveTo>
                  <a:pt x="0" y="857"/>
                </a:moveTo>
                <a:lnTo>
                  <a:pt x="8096" y="857"/>
                </a:lnTo>
                <a:cubicBezTo>
                  <a:pt x="5429" y="-286"/>
                  <a:pt x="2667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24"/>
          <p:cNvSpPr/>
          <p:nvPr/>
        </p:nvSpPr>
        <p:spPr>
          <a:xfrm>
            <a:off x="4457485" y="2783449"/>
            <a:ext cx="6072" cy="1183"/>
          </a:xfrm>
          <a:custGeom>
            <a:rect b="b" l="l" r="r" t="t"/>
            <a:pathLst>
              <a:path extrusionOk="0" h="1578" w="8096">
                <a:moveTo>
                  <a:pt x="0" y="1579"/>
                </a:moveTo>
                <a:cubicBezTo>
                  <a:pt x="2667" y="436"/>
                  <a:pt x="5429" y="436"/>
                  <a:pt x="8096" y="1579"/>
                </a:cubicBezTo>
                <a:cubicBezTo>
                  <a:pt x="5429" y="-231"/>
                  <a:pt x="2667" y="-802"/>
                  <a:pt x="0" y="1579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24"/>
          <p:cNvSpPr/>
          <p:nvPr/>
        </p:nvSpPr>
        <p:spPr>
          <a:xfrm>
            <a:off x="4467629" y="2783990"/>
            <a:ext cx="5071" cy="643"/>
          </a:xfrm>
          <a:custGeom>
            <a:rect b="b" l="l" r="r" t="t"/>
            <a:pathLst>
              <a:path extrusionOk="0" h="857" w="6762">
                <a:moveTo>
                  <a:pt x="0" y="857"/>
                </a:moveTo>
                <a:lnTo>
                  <a:pt x="6763" y="857"/>
                </a:lnTo>
                <a:cubicBezTo>
                  <a:pt x="4477" y="-286"/>
                  <a:pt x="2286" y="-286"/>
                  <a:pt x="0" y="857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24"/>
          <p:cNvSpPr/>
          <p:nvPr/>
        </p:nvSpPr>
        <p:spPr>
          <a:xfrm>
            <a:off x="4467629" y="2783505"/>
            <a:ext cx="5071" cy="1127"/>
          </a:xfrm>
          <a:custGeom>
            <a:rect b="b" l="l" r="r" t="t"/>
            <a:pathLst>
              <a:path extrusionOk="0" h="1503" w="6762">
                <a:moveTo>
                  <a:pt x="0" y="1504"/>
                </a:moveTo>
                <a:cubicBezTo>
                  <a:pt x="2286" y="361"/>
                  <a:pt x="4477" y="361"/>
                  <a:pt x="6763" y="1504"/>
                </a:cubicBezTo>
                <a:cubicBezTo>
                  <a:pt x="4477" y="-687"/>
                  <a:pt x="2286" y="-306"/>
                  <a:pt x="0" y="1504"/>
                </a:cubicBezTo>
                <a:close/>
              </a:path>
            </a:pathLst>
          </a:custGeom>
          <a:solidFill>
            <a:srgbClr val="2B2B2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14" name="Google Shape;514;p24"/>
          <p:cNvCxnSpPr/>
          <p:nvPr/>
        </p:nvCxnSpPr>
        <p:spPr>
          <a:xfrm>
            <a:off x="2020322" y="1304050"/>
            <a:ext cx="6860100" cy="69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5" name="Google Shape;515;p24">
            <a:hlinkClick action="ppaction://hlinksldjump" r:id="rId3"/>
          </p:cNvPr>
          <p:cNvSpPr txBox="1"/>
          <p:nvPr/>
        </p:nvSpPr>
        <p:spPr>
          <a:xfrm>
            <a:off x="651992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DDFD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>
              <a:solidFill>
                <a:srgbClr val="DDDFDA"/>
              </a:solidFill>
            </a:endParaRPr>
          </a:p>
        </p:txBody>
      </p:sp>
      <p:sp>
        <p:nvSpPr>
          <p:cNvPr id="516" name="Google Shape;516;p24">
            <a:hlinkClick action="ppaction://hlinksldjump" r:id="rId4"/>
          </p:cNvPr>
          <p:cNvSpPr/>
          <p:nvPr/>
        </p:nvSpPr>
        <p:spPr>
          <a:xfrm>
            <a:off x="300059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DDDFD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DDFD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24">
            <a:hlinkClick action="ppaction://hlinksldjump" r:id="rId5"/>
          </p:cNvPr>
          <p:cNvSpPr txBox="1"/>
          <p:nvPr/>
        </p:nvSpPr>
        <p:spPr>
          <a:xfrm>
            <a:off x="652005" y="945650"/>
            <a:ext cx="1118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explore!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18" name="Google Shape;518;p24">
            <a:hlinkClick action="ppaction://hlinksldjump" r:id="rId6"/>
          </p:cNvPr>
          <p:cNvSpPr/>
          <p:nvPr/>
        </p:nvSpPr>
        <p:spPr>
          <a:xfrm>
            <a:off x="304109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19" name="Google Shape;519;p24"/>
          <p:cNvCxnSpPr/>
          <p:nvPr/>
        </p:nvCxnSpPr>
        <p:spPr>
          <a:xfrm flipH="1" rot="10800000">
            <a:off x="121442" y="2396027"/>
            <a:ext cx="1206600" cy="63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20" name="Google Shape;520;p24">
            <a:hlinkClick action="ppaction://hlinksldjump" r:id="rId7"/>
          </p:cNvPr>
          <p:cNvSpPr/>
          <p:nvPr/>
        </p:nvSpPr>
        <p:spPr>
          <a:xfrm>
            <a:off x="301246" y="12838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4">
            <a:hlinkClick action="ppaction://hlinksldjump" r:id="rId8"/>
          </p:cNvPr>
          <p:cNvSpPr txBox="1"/>
          <p:nvPr/>
        </p:nvSpPr>
        <p:spPr>
          <a:xfrm>
            <a:off x="652005" y="1283850"/>
            <a:ext cx="111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and popularity</a:t>
            </a:r>
            <a:endParaRPr sz="9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22" name="Google Shape;522;p24"/>
          <p:cNvSpPr txBox="1"/>
          <p:nvPr/>
        </p:nvSpPr>
        <p:spPr>
          <a:xfrm>
            <a:off x="6494075" y="1661075"/>
            <a:ext cx="2491800" cy="30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Results: </a:t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alibri"/>
              <a:buChar char="-"/>
            </a:pPr>
            <a:r>
              <a:rPr lang="en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Better job (more linear, </a:t>
            </a:r>
            <a:r>
              <a:rPr lang="en" sz="17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predicts to 80</a:t>
            </a:r>
            <a:r>
              <a:rPr lang="en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 except around 70</a:t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700"/>
              <a:buFont typeface="Calibri"/>
              <a:buChar char="-"/>
            </a:pPr>
            <a:r>
              <a:rPr lang="en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MSE is up because we are making </a:t>
            </a:r>
            <a:r>
              <a:rPr lang="en" sz="1700">
                <a:solidFill>
                  <a:srgbClr val="1ED760"/>
                </a:solidFill>
                <a:latin typeface="Calibri"/>
                <a:ea typeface="Calibri"/>
                <a:cs typeface="Calibri"/>
                <a:sym typeface="Calibri"/>
              </a:rPr>
              <a:t>’costly’ mistakes between 70 &amp; 80 and below 0.</a:t>
            </a:r>
            <a:endParaRPr sz="17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4"/>
          <p:cNvSpPr/>
          <p:nvPr/>
        </p:nvSpPr>
        <p:spPr>
          <a:xfrm>
            <a:off x="0" y="0"/>
            <a:ext cx="17706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4" name="Google Shape;524;p24"/>
          <p:cNvGrpSpPr/>
          <p:nvPr/>
        </p:nvGrpSpPr>
        <p:grpSpPr>
          <a:xfrm>
            <a:off x="100628" y="166249"/>
            <a:ext cx="270914" cy="52682"/>
            <a:chOff x="249382" y="221673"/>
            <a:chExt cx="234497" cy="45600"/>
          </a:xfrm>
        </p:grpSpPr>
        <p:sp>
          <p:nvSpPr>
            <p:cNvPr id="525" name="Google Shape;525;p24"/>
            <p:cNvSpPr/>
            <p:nvPr/>
          </p:nvSpPr>
          <p:spPr>
            <a:xfrm>
              <a:off x="24938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4"/>
            <p:cNvSpPr/>
            <p:nvPr/>
          </p:nvSpPr>
          <p:spPr>
            <a:xfrm>
              <a:off x="344632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4"/>
            <p:cNvSpPr/>
            <p:nvPr/>
          </p:nvSpPr>
          <p:spPr>
            <a:xfrm>
              <a:off x="438279" y="221673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4">
            <a:hlinkClick/>
          </p:cNvPr>
          <p:cNvSpPr txBox="1"/>
          <p:nvPr/>
        </p:nvSpPr>
        <p:spPr>
          <a:xfrm>
            <a:off x="452567" y="634328"/>
            <a:ext cx="689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Welcome</a:t>
            </a:r>
            <a:endParaRPr sz="1100"/>
          </a:p>
        </p:txBody>
      </p:sp>
      <p:sp>
        <p:nvSpPr>
          <p:cNvPr id="529" name="Google Shape;529;p24">
            <a:hlinkClick/>
          </p:cNvPr>
          <p:cNvSpPr/>
          <p:nvPr/>
        </p:nvSpPr>
        <p:spPr>
          <a:xfrm>
            <a:off x="100634" y="628439"/>
            <a:ext cx="153952" cy="152983"/>
          </a:xfrm>
          <a:custGeom>
            <a:rect b="b" l="l" r="r" t="t"/>
            <a:pathLst>
              <a:path extrusionOk="0" h="532115" w="535484">
                <a:moveTo>
                  <a:pt x="535467" y="325659"/>
                </a:moveTo>
                <a:cubicBezTo>
                  <a:pt x="535467" y="373361"/>
                  <a:pt x="535467" y="421062"/>
                  <a:pt x="535467" y="468764"/>
                </a:cubicBezTo>
                <a:cubicBezTo>
                  <a:pt x="535467" y="506826"/>
                  <a:pt x="510308" y="532051"/>
                  <a:pt x="472362" y="532084"/>
                </a:cubicBezTo>
                <a:cubicBezTo>
                  <a:pt x="441389" y="532101"/>
                  <a:pt x="410416" y="532118"/>
                  <a:pt x="379443" y="532084"/>
                </a:cubicBezTo>
                <a:cubicBezTo>
                  <a:pt x="353853" y="532051"/>
                  <a:pt x="337224" y="515439"/>
                  <a:pt x="337191" y="489882"/>
                </a:cubicBezTo>
                <a:cubicBezTo>
                  <a:pt x="337158" y="455398"/>
                  <a:pt x="337191" y="420913"/>
                  <a:pt x="337191" y="386429"/>
                </a:cubicBezTo>
                <a:cubicBezTo>
                  <a:pt x="337191" y="371307"/>
                  <a:pt x="329473" y="363555"/>
                  <a:pt x="314400" y="363555"/>
                </a:cubicBezTo>
                <a:cubicBezTo>
                  <a:pt x="283212" y="363555"/>
                  <a:pt x="252040" y="363539"/>
                  <a:pt x="220852" y="363555"/>
                </a:cubicBezTo>
                <a:cubicBezTo>
                  <a:pt x="206127" y="363555"/>
                  <a:pt x="198409" y="371323"/>
                  <a:pt x="198393" y="386114"/>
                </a:cubicBezTo>
                <a:cubicBezTo>
                  <a:pt x="198376" y="420599"/>
                  <a:pt x="198409" y="455083"/>
                  <a:pt x="198393" y="489567"/>
                </a:cubicBezTo>
                <a:cubicBezTo>
                  <a:pt x="198376" y="515538"/>
                  <a:pt x="181813" y="532068"/>
                  <a:pt x="155825" y="532084"/>
                </a:cubicBezTo>
                <a:cubicBezTo>
                  <a:pt x="124637" y="532118"/>
                  <a:pt x="93465" y="532134"/>
                  <a:pt x="62277" y="532084"/>
                </a:cubicBezTo>
                <a:cubicBezTo>
                  <a:pt x="25573" y="532018"/>
                  <a:pt x="99" y="506461"/>
                  <a:pt x="83" y="469691"/>
                </a:cubicBezTo>
                <a:cubicBezTo>
                  <a:pt x="50" y="373046"/>
                  <a:pt x="149" y="276401"/>
                  <a:pt x="0" y="179772"/>
                </a:cubicBezTo>
                <a:cubicBezTo>
                  <a:pt x="-33" y="162215"/>
                  <a:pt x="7288" y="149544"/>
                  <a:pt x="22277" y="140584"/>
                </a:cubicBezTo>
                <a:cubicBezTo>
                  <a:pt x="96728" y="96062"/>
                  <a:pt x="171080" y="51375"/>
                  <a:pt x="245448" y="6737"/>
                </a:cubicBezTo>
                <a:cubicBezTo>
                  <a:pt x="260239" y="-2140"/>
                  <a:pt x="275030" y="-2306"/>
                  <a:pt x="289854" y="6605"/>
                </a:cubicBezTo>
                <a:cubicBezTo>
                  <a:pt x="364752" y="51541"/>
                  <a:pt x="439650" y="96493"/>
                  <a:pt x="514548" y="141412"/>
                </a:cubicBezTo>
                <a:cubicBezTo>
                  <a:pt x="528693" y="149892"/>
                  <a:pt x="535501" y="162364"/>
                  <a:pt x="535484" y="178844"/>
                </a:cubicBezTo>
                <a:cubicBezTo>
                  <a:pt x="535418" y="227788"/>
                  <a:pt x="535451" y="276732"/>
                  <a:pt x="535451" y="325676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24">
            <a:hlinkClick/>
          </p:cNvPr>
          <p:cNvSpPr txBox="1"/>
          <p:nvPr/>
        </p:nvSpPr>
        <p:spPr>
          <a:xfrm>
            <a:off x="452580" y="977025"/>
            <a:ext cx="10905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Let’s explore</a:t>
            </a:r>
            <a:endParaRPr sz="1100"/>
          </a:p>
        </p:txBody>
      </p:sp>
      <p:sp>
        <p:nvSpPr>
          <p:cNvPr id="531" name="Google Shape;531;p24">
            <a:hlinkClick/>
          </p:cNvPr>
          <p:cNvSpPr/>
          <p:nvPr/>
        </p:nvSpPr>
        <p:spPr>
          <a:xfrm>
            <a:off x="104684" y="971141"/>
            <a:ext cx="151558" cy="156933"/>
          </a:xfrm>
          <a:custGeom>
            <a:rect b="b" l="l" r="r" t="t"/>
            <a:pathLst>
              <a:path extrusionOk="0" h="3923333" w="3788950">
                <a:moveTo>
                  <a:pt x="3715304" y="3556921"/>
                </a:moveTo>
                <a:cubicBezTo>
                  <a:pt x="3417934" y="3247644"/>
                  <a:pt x="3120754" y="2938177"/>
                  <a:pt x="2822431" y="2629852"/>
                </a:cubicBezTo>
                <a:cubicBezTo>
                  <a:pt x="2800618" y="2607278"/>
                  <a:pt x="2801380" y="2594896"/>
                  <a:pt x="2820430" y="2571845"/>
                </a:cubicBezTo>
                <a:cubicBezTo>
                  <a:pt x="2925872" y="2444020"/>
                  <a:pt x="3006740" y="2301240"/>
                  <a:pt x="3065128" y="2146459"/>
                </a:cubicBezTo>
                <a:cubicBezTo>
                  <a:pt x="3164950" y="1881950"/>
                  <a:pt x="3194668" y="1608868"/>
                  <a:pt x="3148186" y="1330071"/>
                </a:cubicBezTo>
                <a:cubicBezTo>
                  <a:pt x="3084749" y="949643"/>
                  <a:pt x="2904060" y="632936"/>
                  <a:pt x="2612214" y="381476"/>
                </a:cubicBezTo>
                <a:cubicBezTo>
                  <a:pt x="2402569" y="200787"/>
                  <a:pt x="2160824" y="83630"/>
                  <a:pt x="1888600" y="29432"/>
                </a:cubicBezTo>
                <a:cubicBezTo>
                  <a:pt x="1832116" y="18193"/>
                  <a:pt x="1773823" y="17336"/>
                  <a:pt x="1718483" y="0"/>
                </a:cubicBezTo>
                <a:lnTo>
                  <a:pt x="1695528" y="0"/>
                </a:lnTo>
                <a:cubicBezTo>
                  <a:pt x="1688765" y="6668"/>
                  <a:pt x="1680288" y="2953"/>
                  <a:pt x="1672573" y="3905"/>
                </a:cubicBezTo>
                <a:cubicBezTo>
                  <a:pt x="1664857" y="2858"/>
                  <a:pt x="1656285" y="6572"/>
                  <a:pt x="1649617" y="0"/>
                </a:cubicBezTo>
                <a:lnTo>
                  <a:pt x="1511695" y="0"/>
                </a:lnTo>
                <a:cubicBezTo>
                  <a:pt x="1507123" y="5048"/>
                  <a:pt x="1501027" y="3715"/>
                  <a:pt x="1495312" y="3905"/>
                </a:cubicBezTo>
                <a:cubicBezTo>
                  <a:pt x="1490931" y="3905"/>
                  <a:pt x="1486549" y="3905"/>
                  <a:pt x="1482073" y="3905"/>
                </a:cubicBezTo>
                <a:cubicBezTo>
                  <a:pt x="1476358" y="3619"/>
                  <a:pt x="1470262" y="4953"/>
                  <a:pt x="1465690" y="0"/>
                </a:cubicBezTo>
                <a:lnTo>
                  <a:pt x="1442734" y="0"/>
                </a:lnTo>
                <a:cubicBezTo>
                  <a:pt x="1422256" y="14764"/>
                  <a:pt x="1397491" y="11240"/>
                  <a:pt x="1374726" y="14288"/>
                </a:cubicBezTo>
                <a:cubicBezTo>
                  <a:pt x="1123456" y="46958"/>
                  <a:pt x="894475" y="137827"/>
                  <a:pt x="686926" y="281369"/>
                </a:cubicBezTo>
                <a:cubicBezTo>
                  <a:pt x="446705" y="447485"/>
                  <a:pt x="265635" y="664464"/>
                  <a:pt x="143429" y="930402"/>
                </a:cubicBezTo>
                <a:cubicBezTo>
                  <a:pt x="11317" y="1218057"/>
                  <a:pt x="-29069" y="1519142"/>
                  <a:pt x="20366" y="1830229"/>
                </a:cubicBezTo>
                <a:cubicBezTo>
                  <a:pt x="79516" y="2202275"/>
                  <a:pt x="252967" y="2514886"/>
                  <a:pt x="534145" y="2766251"/>
                </a:cubicBezTo>
                <a:cubicBezTo>
                  <a:pt x="764269" y="2971895"/>
                  <a:pt x="1032112" y="3102293"/>
                  <a:pt x="1337102" y="3148298"/>
                </a:cubicBezTo>
                <a:cubicBezTo>
                  <a:pt x="1741724" y="3209354"/>
                  <a:pt x="2118057" y="3128963"/>
                  <a:pt x="2460385" y="2901791"/>
                </a:cubicBezTo>
                <a:cubicBezTo>
                  <a:pt x="2485722" y="2885027"/>
                  <a:pt x="2498009" y="2886456"/>
                  <a:pt x="2519059" y="2908364"/>
                </a:cubicBezTo>
                <a:cubicBezTo>
                  <a:pt x="2817383" y="3220212"/>
                  <a:pt x="3116944" y="3531013"/>
                  <a:pt x="3416219" y="3842004"/>
                </a:cubicBezTo>
                <a:cubicBezTo>
                  <a:pt x="3426792" y="3853053"/>
                  <a:pt x="3437841" y="3863721"/>
                  <a:pt x="3449461" y="3873722"/>
                </a:cubicBezTo>
                <a:cubicBezTo>
                  <a:pt x="3547950" y="3958304"/>
                  <a:pt x="3698635" y="3931444"/>
                  <a:pt x="3761786" y="3818192"/>
                </a:cubicBezTo>
                <a:cubicBezTo>
                  <a:pt x="3810078" y="3731609"/>
                  <a:pt x="3793600" y="3638360"/>
                  <a:pt x="3715400" y="3557016"/>
                </a:cubicBezTo>
                <a:close/>
                <a:moveTo>
                  <a:pt x="1586086" y="2754535"/>
                </a:moveTo>
                <a:cubicBezTo>
                  <a:pt x="944291" y="2758059"/>
                  <a:pt x="415273" y="2229517"/>
                  <a:pt x="414701" y="1584389"/>
                </a:cubicBezTo>
                <a:cubicBezTo>
                  <a:pt x="414225" y="939832"/>
                  <a:pt x="941434" y="412623"/>
                  <a:pt x="1585609" y="413480"/>
                </a:cubicBezTo>
                <a:cubicBezTo>
                  <a:pt x="2230738" y="414337"/>
                  <a:pt x="2758137" y="943261"/>
                  <a:pt x="2754803" y="1585817"/>
                </a:cubicBezTo>
                <a:cubicBezTo>
                  <a:pt x="2751469" y="2232374"/>
                  <a:pt x="2232833" y="2750915"/>
                  <a:pt x="1586086" y="2754440"/>
                </a:cubicBez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p24">
            <a:hlinkClick/>
          </p:cNvPr>
          <p:cNvSpPr txBox="1"/>
          <p:nvPr/>
        </p:nvSpPr>
        <p:spPr>
          <a:xfrm>
            <a:off x="452578" y="1313850"/>
            <a:ext cx="112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Year / Popularity</a:t>
            </a:r>
            <a:endParaRPr sz="1100"/>
          </a:p>
        </p:txBody>
      </p:sp>
      <p:grpSp>
        <p:nvGrpSpPr>
          <p:cNvPr id="533" name="Google Shape;533;p24"/>
          <p:cNvGrpSpPr/>
          <p:nvPr/>
        </p:nvGrpSpPr>
        <p:grpSpPr>
          <a:xfrm>
            <a:off x="124066" y="1323388"/>
            <a:ext cx="133412" cy="154502"/>
            <a:chOff x="431322" y="1764517"/>
            <a:chExt cx="177883" cy="206002"/>
          </a:xfrm>
        </p:grpSpPr>
        <p:sp>
          <p:nvSpPr>
            <p:cNvPr id="534" name="Google Shape;534;p24">
              <a:hlinkClick/>
            </p:cNvPr>
            <p:cNvSpPr/>
            <p:nvPr/>
          </p:nvSpPr>
          <p:spPr>
            <a:xfrm>
              <a:off x="431322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24">
              <a:hlinkClick/>
            </p:cNvPr>
            <p:cNvSpPr/>
            <p:nvPr/>
          </p:nvSpPr>
          <p:spPr>
            <a:xfrm>
              <a:off x="469291" y="1765205"/>
              <a:ext cx="16048" cy="204882"/>
            </a:xfrm>
            <a:custGeom>
              <a:rect b="b" l="l" r="r" t="t"/>
              <a:pathLst>
                <a:path extrusionOk="0" h="1078327" w="84464">
                  <a:moveTo>
                    <a:pt x="42232" y="0"/>
                  </a:moveTo>
                  <a:cubicBezTo>
                    <a:pt x="65556" y="0"/>
                    <a:pt x="84464" y="18908"/>
                    <a:pt x="84464" y="42232"/>
                  </a:cubicBezTo>
                  <a:lnTo>
                    <a:pt x="84464" y="1036095"/>
                  </a:lnTo>
                  <a:cubicBezTo>
                    <a:pt x="84464" y="1059419"/>
                    <a:pt x="65556" y="1078327"/>
                    <a:pt x="42232" y="1078327"/>
                  </a:cubicBezTo>
                  <a:lnTo>
                    <a:pt x="42232" y="1078327"/>
                  </a:lnTo>
                  <a:cubicBezTo>
                    <a:pt x="18908" y="1078327"/>
                    <a:pt x="0" y="1059419"/>
                    <a:pt x="0" y="1036095"/>
                  </a:cubicBezTo>
                  <a:lnTo>
                    <a:pt x="0" y="42232"/>
                  </a:lnTo>
                  <a:cubicBezTo>
                    <a:pt x="0" y="18908"/>
                    <a:pt x="18908" y="0"/>
                    <a:pt x="42232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24">
              <a:hlinkClick/>
            </p:cNvPr>
            <p:cNvSpPr/>
            <p:nvPr/>
          </p:nvSpPr>
          <p:spPr>
            <a:xfrm>
              <a:off x="509599" y="1764517"/>
              <a:ext cx="99606" cy="206002"/>
            </a:xfrm>
            <a:custGeom>
              <a:rect b="b" l="l" r="r" t="t"/>
              <a:pathLst>
                <a:path extrusionOk="0" h="1084222" w="524241">
                  <a:moveTo>
                    <a:pt x="482010" y="1083659"/>
                  </a:moveTo>
                  <a:lnTo>
                    <a:pt x="42232" y="1083659"/>
                  </a:lnTo>
                  <a:cubicBezTo>
                    <a:pt x="19145" y="1083659"/>
                    <a:pt x="0" y="1064514"/>
                    <a:pt x="0" y="1041427"/>
                  </a:cubicBezTo>
                  <a:lnTo>
                    <a:pt x="0" y="41933"/>
                  </a:lnTo>
                  <a:cubicBezTo>
                    <a:pt x="0" y="27293"/>
                    <a:pt x="7320" y="13778"/>
                    <a:pt x="19708" y="6458"/>
                  </a:cubicBezTo>
                  <a:cubicBezTo>
                    <a:pt x="31533" y="-1425"/>
                    <a:pt x="47300" y="-1988"/>
                    <a:pt x="60251" y="4206"/>
                  </a:cubicBezTo>
                  <a:lnTo>
                    <a:pt x="500029" y="213114"/>
                  </a:lnTo>
                  <a:cubicBezTo>
                    <a:pt x="514669" y="219871"/>
                    <a:pt x="524242" y="235075"/>
                    <a:pt x="524242" y="251405"/>
                  </a:cubicBezTo>
                  <a:lnTo>
                    <a:pt x="524242" y="1041990"/>
                  </a:lnTo>
                  <a:cubicBezTo>
                    <a:pt x="524242" y="1065077"/>
                    <a:pt x="505096" y="1084222"/>
                    <a:pt x="482010" y="1084222"/>
                  </a:cubicBezTo>
                  <a:close/>
                  <a:moveTo>
                    <a:pt x="84464" y="999195"/>
                  </a:moveTo>
                  <a:lnTo>
                    <a:pt x="439777" y="999195"/>
                  </a:lnTo>
                  <a:lnTo>
                    <a:pt x="439777" y="277307"/>
                  </a:lnTo>
                  <a:lnTo>
                    <a:pt x="84464" y="108941"/>
                  </a:lnTo>
                  <a:lnTo>
                    <a:pt x="84464" y="999195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7" name="Google Shape;537;p24">
            <a:hlinkClick/>
          </p:cNvPr>
          <p:cNvSpPr txBox="1"/>
          <p:nvPr/>
        </p:nvSpPr>
        <p:spPr>
          <a:xfrm>
            <a:off x="452575" y="16506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Not always a trend</a:t>
            </a:r>
            <a:endParaRPr sz="1100"/>
          </a:p>
        </p:txBody>
      </p:sp>
      <p:grpSp>
        <p:nvGrpSpPr>
          <p:cNvPr id="538" name="Google Shape;538;p24"/>
          <p:cNvGrpSpPr/>
          <p:nvPr/>
        </p:nvGrpSpPr>
        <p:grpSpPr>
          <a:xfrm>
            <a:off x="124067" y="1661080"/>
            <a:ext cx="152775" cy="152775"/>
            <a:chOff x="431322" y="2214773"/>
            <a:chExt cx="203700" cy="203700"/>
          </a:xfrm>
        </p:grpSpPr>
        <p:sp>
          <p:nvSpPr>
            <p:cNvPr id="539" name="Google Shape;539;p24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540" name="Google Shape;540;p24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41" name="Google Shape;541;p24"/>
          <p:cNvGrpSpPr/>
          <p:nvPr/>
        </p:nvGrpSpPr>
        <p:grpSpPr>
          <a:xfrm>
            <a:off x="124077" y="2034346"/>
            <a:ext cx="152769" cy="152769"/>
            <a:chOff x="431321" y="3254199"/>
            <a:chExt cx="265500" cy="265500"/>
          </a:xfrm>
        </p:grpSpPr>
        <p:sp>
          <p:nvSpPr>
            <p:cNvPr id="542" name="Google Shape;542;p24">
              <a:hlinkClick/>
            </p:cNvPr>
            <p:cNvSpPr/>
            <p:nvPr/>
          </p:nvSpPr>
          <p:spPr>
            <a:xfrm>
              <a:off x="431321" y="3254199"/>
              <a:ext cx="265500" cy="265500"/>
            </a:xfrm>
            <a:prstGeom prst="roundRect">
              <a:avLst>
                <a:gd fmla="val 12600" name="adj"/>
              </a:avLst>
            </a:prstGeom>
            <a:gradFill>
              <a:gsLst>
                <a:gs pos="0">
                  <a:srgbClr val="4224B0"/>
                </a:gs>
                <a:gs pos="11000">
                  <a:srgbClr val="4224B0"/>
                </a:gs>
                <a:gs pos="100000">
                  <a:srgbClr val="7F93A0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Heart with solid fill" id="543" name="Google Shape;543;p24">
              <a:hlinkClick/>
            </p:cNvPr>
            <p:cNvSpPr/>
            <p:nvPr/>
          </p:nvSpPr>
          <p:spPr>
            <a:xfrm>
              <a:off x="498181" y="3324518"/>
              <a:ext cx="131159" cy="124273"/>
            </a:xfrm>
            <a:custGeom>
              <a:rect b="b" l="l" r="r" t="t"/>
              <a:pathLst>
                <a:path extrusionOk="0" h="613696" w="647700">
                  <a:moveTo>
                    <a:pt x="323850" y="127922"/>
                  </a:moveTo>
                  <a:cubicBezTo>
                    <a:pt x="203835" y="-110203"/>
                    <a:pt x="0" y="32672"/>
                    <a:pt x="0" y="166022"/>
                  </a:cubicBezTo>
                  <a:cubicBezTo>
                    <a:pt x="0" y="366047"/>
                    <a:pt x="323850" y="613697"/>
                    <a:pt x="323850" y="613697"/>
                  </a:cubicBezTo>
                  <a:cubicBezTo>
                    <a:pt x="323850" y="613697"/>
                    <a:pt x="647700" y="366047"/>
                    <a:pt x="647700" y="166022"/>
                  </a:cubicBezTo>
                  <a:cubicBezTo>
                    <a:pt x="647700" y="32672"/>
                    <a:pt x="443865" y="-110203"/>
                    <a:pt x="323850" y="127922"/>
                  </a:cubicBezTo>
                  <a:close/>
                </a:path>
              </a:pathLst>
            </a:custGeom>
            <a:solidFill>
              <a:srgbClr val="B4B5B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4" name="Google Shape;544;p24">
            <a:hlinkClick/>
          </p:cNvPr>
          <p:cNvSpPr txBox="1"/>
          <p:nvPr/>
        </p:nvSpPr>
        <p:spPr>
          <a:xfrm>
            <a:off x="452567" y="1987469"/>
            <a:ext cx="861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Baseline Model</a:t>
            </a:r>
            <a:endParaRPr sz="1100"/>
          </a:p>
        </p:txBody>
      </p:sp>
      <p:cxnSp>
        <p:nvCxnSpPr>
          <p:cNvPr id="545" name="Google Shape;545;p24"/>
          <p:cNvCxnSpPr/>
          <p:nvPr/>
        </p:nvCxnSpPr>
        <p:spPr>
          <a:xfrm>
            <a:off x="129917" y="4002527"/>
            <a:ext cx="1264500" cy="1500"/>
          </a:xfrm>
          <a:prstGeom prst="straightConnector1">
            <a:avLst/>
          </a:prstGeom>
          <a:noFill/>
          <a:ln cap="flat" cmpd="sng" w="9525">
            <a:solidFill>
              <a:srgbClr val="55555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46" name="Google Shape;546;p24">
            <a:hlinkClick/>
          </p:cNvPr>
          <p:cNvSpPr txBox="1"/>
          <p:nvPr/>
        </p:nvSpPr>
        <p:spPr>
          <a:xfrm>
            <a:off x="443017" y="2512523"/>
            <a:ext cx="97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ED76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Improving our model</a:t>
            </a:r>
            <a:endParaRPr sz="1100">
              <a:solidFill>
                <a:srgbClr val="1ED760"/>
              </a:solidFill>
            </a:endParaRPr>
          </a:p>
        </p:txBody>
      </p:sp>
      <p:sp>
        <p:nvSpPr>
          <p:cNvPr id="547" name="Google Shape;547;p24">
            <a:hlinkClick/>
          </p:cNvPr>
          <p:cNvSpPr/>
          <p:nvPr/>
        </p:nvSpPr>
        <p:spPr>
          <a:xfrm>
            <a:off x="142380" y="2582373"/>
            <a:ext cx="116151" cy="153705"/>
          </a:xfrm>
          <a:custGeom>
            <a:rect b="b" l="l" r="r" t="t"/>
            <a:pathLst>
              <a:path extrusionOk="0" h="621030" w="469298">
                <a:moveTo>
                  <a:pt x="467584" y="62389"/>
                </a:moveTo>
                <a:cubicBezTo>
                  <a:pt x="461298" y="29813"/>
                  <a:pt x="431294" y="-95"/>
                  <a:pt x="394242" y="0"/>
                </a:cubicBezTo>
                <a:cubicBezTo>
                  <a:pt x="287847" y="286"/>
                  <a:pt x="181453" y="0"/>
                  <a:pt x="75059" y="191"/>
                </a:cubicBezTo>
                <a:cubicBezTo>
                  <a:pt x="67248" y="191"/>
                  <a:pt x="59343" y="762"/>
                  <a:pt x="51913" y="3715"/>
                </a:cubicBezTo>
                <a:cubicBezTo>
                  <a:pt x="23910" y="15145"/>
                  <a:pt x="6860" y="35624"/>
                  <a:pt x="1240" y="65342"/>
                </a:cubicBezTo>
                <a:cubicBezTo>
                  <a:pt x="-665" y="75533"/>
                  <a:pt x="192" y="85916"/>
                  <a:pt x="192" y="96203"/>
                </a:cubicBezTo>
                <a:cubicBezTo>
                  <a:pt x="192" y="260985"/>
                  <a:pt x="192" y="425672"/>
                  <a:pt x="192" y="590455"/>
                </a:cubicBezTo>
                <a:cubicBezTo>
                  <a:pt x="192" y="608838"/>
                  <a:pt x="6384" y="617125"/>
                  <a:pt x="22671" y="621030"/>
                </a:cubicBezTo>
                <a:lnTo>
                  <a:pt x="32387" y="621030"/>
                </a:lnTo>
                <a:cubicBezTo>
                  <a:pt x="37626" y="620268"/>
                  <a:pt x="42483" y="618744"/>
                  <a:pt x="46674" y="615315"/>
                </a:cubicBezTo>
                <a:cubicBezTo>
                  <a:pt x="51437" y="611315"/>
                  <a:pt x="56771" y="607981"/>
                  <a:pt x="61819" y="604171"/>
                </a:cubicBezTo>
                <a:cubicBezTo>
                  <a:pt x="117064" y="562737"/>
                  <a:pt x="172214" y="521399"/>
                  <a:pt x="227364" y="479965"/>
                </a:cubicBezTo>
                <a:cubicBezTo>
                  <a:pt x="232380" y="476155"/>
                  <a:pt x="237333" y="476091"/>
                  <a:pt x="242223" y="479774"/>
                </a:cubicBezTo>
                <a:cubicBezTo>
                  <a:pt x="301754" y="524447"/>
                  <a:pt x="361380" y="569119"/>
                  <a:pt x="420912" y="613791"/>
                </a:cubicBezTo>
                <a:cubicBezTo>
                  <a:pt x="425484" y="617220"/>
                  <a:pt x="430151" y="620078"/>
                  <a:pt x="435866" y="621030"/>
                </a:cubicBezTo>
                <a:lnTo>
                  <a:pt x="445581" y="621030"/>
                </a:lnTo>
                <a:cubicBezTo>
                  <a:pt x="462155" y="617792"/>
                  <a:pt x="469108" y="609410"/>
                  <a:pt x="469299" y="592265"/>
                </a:cubicBezTo>
                <a:cubicBezTo>
                  <a:pt x="469299" y="591027"/>
                  <a:pt x="469299" y="589884"/>
                  <a:pt x="469299" y="588645"/>
                </a:cubicBezTo>
                <a:cubicBezTo>
                  <a:pt x="469299" y="419100"/>
                  <a:pt x="469299" y="249460"/>
                  <a:pt x="469299" y="79915"/>
                </a:cubicBezTo>
                <a:cubicBezTo>
                  <a:pt x="469299" y="74009"/>
                  <a:pt x="468822" y="68199"/>
                  <a:pt x="467679" y="62484"/>
                </a:cubicBezTo>
                <a:close/>
                <a:moveTo>
                  <a:pt x="415292" y="543211"/>
                </a:moveTo>
                <a:cubicBezTo>
                  <a:pt x="382716" y="518732"/>
                  <a:pt x="351093" y="495015"/>
                  <a:pt x="319470" y="471297"/>
                </a:cubicBezTo>
                <a:cubicBezTo>
                  <a:pt x="297372" y="454724"/>
                  <a:pt x="275274" y="438055"/>
                  <a:pt x="253176" y="421577"/>
                </a:cubicBezTo>
                <a:cubicBezTo>
                  <a:pt x="239937" y="411671"/>
                  <a:pt x="229459" y="411766"/>
                  <a:pt x="216315" y="421577"/>
                </a:cubicBezTo>
                <a:cubicBezTo>
                  <a:pt x="164022" y="460820"/>
                  <a:pt x="111730" y="500063"/>
                  <a:pt x="59438" y="539211"/>
                </a:cubicBezTo>
                <a:cubicBezTo>
                  <a:pt x="58009" y="540258"/>
                  <a:pt x="56580" y="541306"/>
                  <a:pt x="55152" y="542354"/>
                </a:cubicBezTo>
                <a:cubicBezTo>
                  <a:pt x="53151" y="541116"/>
                  <a:pt x="54009" y="539306"/>
                  <a:pt x="54009" y="537877"/>
                </a:cubicBezTo>
                <a:cubicBezTo>
                  <a:pt x="54009" y="385191"/>
                  <a:pt x="54009" y="232601"/>
                  <a:pt x="54009" y="79915"/>
                </a:cubicBezTo>
                <a:cubicBezTo>
                  <a:pt x="54009" y="62770"/>
                  <a:pt x="64391" y="52388"/>
                  <a:pt x="81536" y="52388"/>
                </a:cubicBezTo>
                <a:cubicBezTo>
                  <a:pt x="183739" y="52388"/>
                  <a:pt x="285847" y="52388"/>
                  <a:pt x="388050" y="52388"/>
                </a:cubicBezTo>
                <a:cubicBezTo>
                  <a:pt x="405195" y="52388"/>
                  <a:pt x="415578" y="62770"/>
                  <a:pt x="415578" y="79915"/>
                </a:cubicBezTo>
                <a:cubicBezTo>
                  <a:pt x="415578" y="232601"/>
                  <a:pt x="415578" y="385191"/>
                  <a:pt x="415578" y="537877"/>
                </a:cubicBezTo>
                <a:cubicBezTo>
                  <a:pt x="415578" y="539211"/>
                  <a:pt x="415482" y="540544"/>
                  <a:pt x="415387" y="543020"/>
                </a:cubicBezTo>
                <a:close/>
              </a:path>
            </a:pathLst>
          </a:custGeom>
          <a:solidFill>
            <a:srgbClr val="1ED7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ED7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4">
            <a:hlinkClick/>
          </p:cNvPr>
          <p:cNvSpPr txBox="1"/>
          <p:nvPr/>
        </p:nvSpPr>
        <p:spPr>
          <a:xfrm>
            <a:off x="452577" y="2949000"/>
            <a:ext cx="900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Wrapping Up</a:t>
            </a:r>
            <a:endParaRPr sz="1100"/>
          </a:p>
        </p:txBody>
      </p:sp>
      <p:sp>
        <p:nvSpPr>
          <p:cNvPr id="549" name="Google Shape;549;p24">
            <a:hlinkClick/>
          </p:cNvPr>
          <p:cNvSpPr/>
          <p:nvPr/>
        </p:nvSpPr>
        <p:spPr>
          <a:xfrm>
            <a:off x="143593" y="2968523"/>
            <a:ext cx="130970" cy="154105"/>
          </a:xfrm>
          <a:custGeom>
            <a:rect b="b" l="l" r="r" t="t"/>
            <a:pathLst>
              <a:path extrusionOk="0" h="299233" w="254310">
                <a:moveTo>
                  <a:pt x="250564" y="139515"/>
                </a:moveTo>
                <a:cubicBezTo>
                  <a:pt x="238951" y="123995"/>
                  <a:pt x="227338" y="108453"/>
                  <a:pt x="215595" y="93041"/>
                </a:cubicBezTo>
                <a:cubicBezTo>
                  <a:pt x="213782" y="90667"/>
                  <a:pt x="213458" y="89221"/>
                  <a:pt x="215466" y="86609"/>
                </a:cubicBezTo>
                <a:cubicBezTo>
                  <a:pt x="227273" y="71218"/>
                  <a:pt x="238800" y="55655"/>
                  <a:pt x="250434" y="40135"/>
                </a:cubicBezTo>
                <a:cubicBezTo>
                  <a:pt x="252355" y="37588"/>
                  <a:pt x="253910" y="34890"/>
                  <a:pt x="254190" y="31631"/>
                </a:cubicBezTo>
                <a:cubicBezTo>
                  <a:pt x="255054" y="21896"/>
                  <a:pt x="248341" y="14924"/>
                  <a:pt x="238001" y="14924"/>
                </a:cubicBezTo>
                <a:cubicBezTo>
                  <a:pt x="179785" y="14924"/>
                  <a:pt x="121569" y="14924"/>
                  <a:pt x="63353" y="14967"/>
                </a:cubicBezTo>
                <a:cubicBezTo>
                  <a:pt x="61001" y="14967"/>
                  <a:pt x="59835" y="14773"/>
                  <a:pt x="59360" y="11923"/>
                </a:cubicBezTo>
                <a:cubicBezTo>
                  <a:pt x="58173" y="5102"/>
                  <a:pt x="52539" y="418"/>
                  <a:pt x="45999" y="30"/>
                </a:cubicBezTo>
                <a:cubicBezTo>
                  <a:pt x="38962" y="-380"/>
                  <a:pt x="32983" y="3483"/>
                  <a:pt x="30716" y="9916"/>
                </a:cubicBezTo>
                <a:cubicBezTo>
                  <a:pt x="29896" y="12269"/>
                  <a:pt x="29788" y="14708"/>
                  <a:pt x="29788" y="17169"/>
                </a:cubicBezTo>
                <a:cubicBezTo>
                  <a:pt x="29788" y="58310"/>
                  <a:pt x="29788" y="99474"/>
                  <a:pt x="29788" y="140615"/>
                </a:cubicBezTo>
                <a:lnTo>
                  <a:pt x="29788" y="156049"/>
                </a:lnTo>
                <a:cubicBezTo>
                  <a:pt x="29788" y="192636"/>
                  <a:pt x="29745" y="229223"/>
                  <a:pt x="29853" y="265811"/>
                </a:cubicBezTo>
                <a:cubicBezTo>
                  <a:pt x="29853" y="268725"/>
                  <a:pt x="29141" y="269631"/>
                  <a:pt x="26205" y="269437"/>
                </a:cubicBezTo>
                <a:cubicBezTo>
                  <a:pt x="22255" y="269178"/>
                  <a:pt x="18262" y="269286"/>
                  <a:pt x="14290" y="269437"/>
                </a:cubicBezTo>
                <a:cubicBezTo>
                  <a:pt x="6152" y="269761"/>
                  <a:pt x="43" y="276129"/>
                  <a:pt x="0" y="284180"/>
                </a:cubicBezTo>
                <a:cubicBezTo>
                  <a:pt x="-43" y="292274"/>
                  <a:pt x="5979" y="299031"/>
                  <a:pt x="14052" y="299095"/>
                </a:cubicBezTo>
                <a:cubicBezTo>
                  <a:pt x="34515" y="299290"/>
                  <a:pt x="54957" y="299268"/>
                  <a:pt x="75420" y="299095"/>
                </a:cubicBezTo>
                <a:cubicBezTo>
                  <a:pt x="83493" y="299031"/>
                  <a:pt x="89709" y="292318"/>
                  <a:pt x="89752" y="284331"/>
                </a:cubicBezTo>
                <a:cubicBezTo>
                  <a:pt x="89796" y="276258"/>
                  <a:pt x="83449" y="269696"/>
                  <a:pt x="75182" y="269415"/>
                </a:cubicBezTo>
                <a:cubicBezTo>
                  <a:pt x="71211" y="269286"/>
                  <a:pt x="67217" y="269156"/>
                  <a:pt x="63267" y="269437"/>
                </a:cubicBezTo>
                <a:cubicBezTo>
                  <a:pt x="60202" y="269674"/>
                  <a:pt x="59706" y="268552"/>
                  <a:pt x="59706" y="265746"/>
                </a:cubicBezTo>
                <a:cubicBezTo>
                  <a:pt x="59813" y="233238"/>
                  <a:pt x="59813" y="200752"/>
                  <a:pt x="59706" y="168245"/>
                </a:cubicBezTo>
                <a:cubicBezTo>
                  <a:pt x="59706" y="165266"/>
                  <a:pt x="60245" y="164381"/>
                  <a:pt x="63440" y="164381"/>
                </a:cubicBezTo>
                <a:cubicBezTo>
                  <a:pt x="120965" y="164489"/>
                  <a:pt x="178469" y="164467"/>
                  <a:pt x="235994" y="164467"/>
                </a:cubicBezTo>
                <a:cubicBezTo>
                  <a:pt x="237505" y="164467"/>
                  <a:pt x="239037" y="164467"/>
                  <a:pt x="240548" y="164381"/>
                </a:cubicBezTo>
                <a:cubicBezTo>
                  <a:pt x="244736" y="164143"/>
                  <a:pt x="248146" y="162309"/>
                  <a:pt x="250823" y="159092"/>
                </a:cubicBezTo>
                <a:cubicBezTo>
                  <a:pt x="255550" y="153394"/>
                  <a:pt x="255485" y="146076"/>
                  <a:pt x="250542" y="139471"/>
                </a:cubicBezTo>
                <a:close/>
                <a:moveTo>
                  <a:pt x="228374" y="147091"/>
                </a:moveTo>
                <a:cubicBezTo>
                  <a:pt x="175360" y="147091"/>
                  <a:pt x="122325" y="147091"/>
                  <a:pt x="69311" y="147091"/>
                </a:cubicBezTo>
                <a:cubicBezTo>
                  <a:pt x="63375" y="147091"/>
                  <a:pt x="59770" y="143788"/>
                  <a:pt x="59749" y="138349"/>
                </a:cubicBezTo>
                <a:cubicBezTo>
                  <a:pt x="59749" y="105906"/>
                  <a:pt x="59749" y="73463"/>
                  <a:pt x="59749" y="40999"/>
                </a:cubicBezTo>
                <a:cubicBezTo>
                  <a:pt x="59749" y="35559"/>
                  <a:pt x="63353" y="32257"/>
                  <a:pt x="69311" y="32257"/>
                </a:cubicBezTo>
                <a:cubicBezTo>
                  <a:pt x="122325" y="32257"/>
                  <a:pt x="175360" y="32257"/>
                  <a:pt x="228374" y="32257"/>
                </a:cubicBezTo>
                <a:cubicBezTo>
                  <a:pt x="228849" y="32257"/>
                  <a:pt x="229302" y="32300"/>
                  <a:pt x="230166" y="32321"/>
                </a:cubicBezTo>
                <a:cubicBezTo>
                  <a:pt x="221661" y="42682"/>
                  <a:pt x="213437" y="52720"/>
                  <a:pt x="205191" y="62757"/>
                </a:cubicBezTo>
                <a:cubicBezTo>
                  <a:pt x="199428" y="69772"/>
                  <a:pt x="193665" y="76787"/>
                  <a:pt x="187901" y="83824"/>
                </a:cubicBezTo>
                <a:cubicBezTo>
                  <a:pt x="184469" y="88012"/>
                  <a:pt x="184491" y="91358"/>
                  <a:pt x="187901" y="95524"/>
                </a:cubicBezTo>
                <a:cubicBezTo>
                  <a:pt x="201522" y="112123"/>
                  <a:pt x="215142" y="128722"/>
                  <a:pt x="228763" y="145343"/>
                </a:cubicBezTo>
                <a:cubicBezTo>
                  <a:pt x="229130" y="145796"/>
                  <a:pt x="229496" y="146249"/>
                  <a:pt x="229842" y="146702"/>
                </a:cubicBezTo>
                <a:cubicBezTo>
                  <a:pt x="229410" y="147350"/>
                  <a:pt x="228806" y="147069"/>
                  <a:pt x="228309" y="147069"/>
                </a:cubicBezTo>
                <a:close/>
              </a:path>
            </a:pathLst>
          </a:custGeom>
          <a:solidFill>
            <a:srgbClr val="B4B5B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0" name="Google Shape;550;p24"/>
          <p:cNvGrpSpPr/>
          <p:nvPr/>
        </p:nvGrpSpPr>
        <p:grpSpPr>
          <a:xfrm>
            <a:off x="124067" y="4251880"/>
            <a:ext cx="152775" cy="152775"/>
            <a:chOff x="431322" y="2214773"/>
            <a:chExt cx="203700" cy="203700"/>
          </a:xfrm>
        </p:grpSpPr>
        <p:sp>
          <p:nvSpPr>
            <p:cNvPr id="551" name="Google Shape;551;p24">
              <a:hlinkClick/>
            </p:cNvPr>
            <p:cNvSpPr/>
            <p:nvPr/>
          </p:nvSpPr>
          <p:spPr>
            <a:xfrm>
              <a:off x="431322" y="2214773"/>
              <a:ext cx="203700" cy="203700"/>
            </a:xfrm>
            <a:prstGeom prst="roundRect">
              <a:avLst>
                <a:gd fmla="val 12600" name="adj"/>
              </a:avLst>
            </a:prstGeom>
            <a:solidFill>
              <a:srgbClr val="C1C1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dd with solid fill" id="552" name="Google Shape;552;p24">
              <a:hlinkClick/>
            </p:cNvPr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72263" y="2255714"/>
              <a:ext cx="121788" cy="1217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3" name="Google Shape;553;p24">
            <a:hlinkClick/>
          </p:cNvPr>
          <p:cNvSpPr txBox="1"/>
          <p:nvPr/>
        </p:nvSpPr>
        <p:spPr>
          <a:xfrm>
            <a:off x="452575" y="4241450"/>
            <a:ext cx="1374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4B5B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Extra slides</a:t>
            </a:r>
            <a:endParaRPr sz="1100"/>
          </a:p>
        </p:txBody>
      </p:sp>
      <p:pic>
        <p:nvPicPr>
          <p:cNvPr id="554" name="Google Shape;554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063850" y="1735324"/>
            <a:ext cx="4430225" cy="28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